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7" r:id="rId2"/>
    <p:sldId id="266" r:id="rId3"/>
    <p:sldId id="274" r:id="rId4"/>
    <p:sldId id="272" r:id="rId5"/>
    <p:sldId id="267" r:id="rId6"/>
    <p:sldId id="268" r:id="rId7"/>
    <p:sldId id="263" r:id="rId8"/>
    <p:sldId id="276" r:id="rId9"/>
    <p:sldId id="275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CB5"/>
    <a:srgbClr val="0369B3"/>
    <a:srgbClr val="3284C1"/>
    <a:srgbClr val="567FC9"/>
    <a:srgbClr val="E7E6E6"/>
    <a:srgbClr val="4472C4"/>
    <a:srgbClr val="C2C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69006" autoAdjust="0"/>
  </p:normalViewPr>
  <p:slideViewPr>
    <p:cSldViewPr snapToGrid="0">
      <p:cViewPr varScale="1">
        <p:scale>
          <a:sx n="68" d="100"/>
          <a:sy n="68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7619D0-AD6C-4C9A-B4C9-74FD3C1B9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D261E-1F73-4226-997C-D2CCFB2085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2457F-80A1-42DC-B2BE-0B38E03E5419}" type="datetime1">
              <a:rPr lang="fr-BE" smtClean="0"/>
              <a:t>06-12-21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9351B-EB73-435A-BCFC-2029DC217A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32E7D-543B-4D22-B96B-F7B34D9546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2E29B-F13A-44C6-998B-FAF3DE85A76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404298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55241-CC56-4BF7-9F6E-47D62FFFC412}" type="datetime1">
              <a:rPr lang="fr-BE" smtClean="0"/>
              <a:t>06-12-21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3EBDD-EE35-4E94-B356-359542114D1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105385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BC3C80-0553-426F-B282-E829224F738E}" type="datetime1">
              <a:rPr lang="fr-BE" smtClean="0"/>
              <a:t>06-12-21</a:t>
            </a:fld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2368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10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691DC-D4F1-459F-B1C7-6600120017E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691EE7D-D563-437A-95CB-EFAAA5DA0547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7043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11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5429D-0494-44AB-ADBB-3C7C2989A21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037312-9D68-420A-97BE-641864602BB9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837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2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E4DEE-5BBD-45D8-9FE7-FBAFA3CBBE9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C1C88A6-1F63-43E7-BF9F-13637DD126A3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3054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3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85DD8-D150-4B3D-9991-12972693663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6C11BEB-2D68-4EBC-A873-9EA902FE2D1D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771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4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91AED-9949-4AC6-8787-6CBAFCC57F8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210318F-4DEB-4009-83C1-1E336BF3B290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165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5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2E04B-06C1-413F-AA40-CA50A3F968A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8C9407-E7E1-4FF9-8D4E-9A2C0EBBD6FA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334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6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11DEE-9C23-49E0-A7BD-FFB92BFD863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F0B784-E327-46C7-B0E6-1CEFAA3D585D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568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7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84425-5304-4C51-A9FC-5188D98A3D2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FC807E9-15E0-4C30-AAE6-2C4743CFDC7C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711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8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41E74-B1DF-4BEF-A75F-9733BA748B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D8129F5-9C29-4EB9-B89F-7DE9782C3F1E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3100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3EBDD-EE35-4E94-B356-359542114D1B}" type="slidenum">
              <a:rPr lang="fr-BE" smtClean="0"/>
              <a:t>9</a:t>
            </a:fld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41E74-B1DF-4BEF-A75F-9733BA748B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E1D8E56-CEB3-40E7-A03C-2A91F2FE1BAD}" type="datetime1">
              <a:rPr lang="fr-BE" smtClean="0"/>
              <a:t>06-12-21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886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itre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39256" y="1122908"/>
            <a:ext cx="8313488" cy="2716329"/>
          </a:xfrm>
        </p:spPr>
        <p:txBody>
          <a:bodyPr anchor="b">
            <a:normAutofit/>
          </a:bodyPr>
          <a:lstStyle>
            <a:lvl1pPr algn="ctr">
              <a:defRPr sz="421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39256" y="3964781"/>
            <a:ext cx="8313488" cy="1292572"/>
          </a:xfrm>
        </p:spPr>
        <p:txBody>
          <a:bodyPr>
            <a:normAutofit/>
          </a:bodyPr>
          <a:lstStyle>
            <a:lvl1pPr marL="0" indent="0" algn="ctr">
              <a:buNone/>
              <a:defRPr sz="1969" b="0">
                <a:solidFill>
                  <a:schemeClr val="bg1"/>
                </a:solidFill>
                <a:latin typeface="+mj-lt"/>
              </a:defRPr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26" y="627216"/>
            <a:ext cx="1377348" cy="9882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042" y="5905520"/>
            <a:ext cx="1271979" cy="796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863294-B9DB-4901-AE37-19A9333A02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570" y="5905520"/>
            <a:ext cx="795600" cy="795600"/>
          </a:xfrm>
          <a:prstGeom prst="rect">
            <a:avLst/>
          </a:prstGeom>
        </p:spPr>
      </p:pic>
      <p:pic>
        <p:nvPicPr>
          <p:cNvPr id="11" name="Image 25">
            <a:extLst>
              <a:ext uri="{FF2B5EF4-FFF2-40B4-BE49-F238E27FC236}">
                <a16:creationId xmlns:a16="http://schemas.microsoft.com/office/drawing/2014/main" id="{2C1D123B-8314-4E94-A9D9-035F288327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2242650"/>
            <a:ext cx="12191999" cy="45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C211-E548-4486-A566-39357A45D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771792-465E-49D2-B383-41E6E3C54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F60A1-7602-44BB-A09D-0F516D709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158CB-56AC-4B75-8DCB-76A1F67F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41C1A1-FF93-4FEB-9724-0ACCAAF2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795DA1-CC3B-4C62-8851-D2355B4D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7678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67992-369F-4162-9399-C09BE7892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2785A-CFB7-4A50-8348-D0348279F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F7E844-08D6-4CE3-B15D-D8A97C26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63" y="99208"/>
            <a:ext cx="7519587" cy="39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26F5C1-6ABC-43DF-9073-5267CE5A3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73319C-A053-42A4-B45A-27E2211B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13264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4E918-D4BB-46C9-9AD2-98BBAF88C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7DB33-CE40-43BA-A69A-D1C193A08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99E1C-FCE8-49A6-80B4-94E5411E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16A462-00A4-47ED-9033-4781D8D2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20EF93-D133-4BC5-B5F5-EE74B08E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411085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0A36-FBC3-4E4D-91E2-5DB34B03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2CF58F-F2BD-4DBF-8D5E-DA5307EFA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9EB6F-7C3A-4689-90C1-30460022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77A53-E9EC-4068-9842-D90E0737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CF977-7B86-415B-B1A3-F9A5D307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8924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AD56-611B-48B1-8ADE-9FC05964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63" y="99208"/>
            <a:ext cx="7519587" cy="39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191A1-B014-469D-B7D9-56F8D23C9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932F9-C58A-4BEC-9EEE-4D5AD4B8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4B42AC-7451-434F-BBCF-705DF79C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4CA041-F76D-4549-94D8-1664F3A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98587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CCA9-A4A2-4E4E-B268-3021E8D7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E411B-47CB-42CD-A746-71A852BFA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749-A516-40D5-BD8F-0D081A99D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93F54A6-7D23-4EA2-8C06-7B3CE622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92330C-21ED-42E7-AB5E-795235AD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20814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3EF42-E7C7-4BA8-9CF2-38ACBC56C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B09B1-07C9-4765-A1C7-30F0DFE43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9523C-B48B-440A-A266-AEC2797D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1AB066-082E-4E46-8CC9-DC3FA8F5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63" y="99208"/>
            <a:ext cx="7519587" cy="39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69273F6-018E-4628-9195-BC7ADD8F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CEA2763-CB1F-4A07-B0E5-264287959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50530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12F6-1F5A-4DE1-86BB-133EF73D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B5D08-B0EF-4B1E-931B-91C158826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9672A-74A4-4827-AAAC-E2DBBCD77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10E0B7-B0AF-4390-8B5E-A4BF188B1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CEEFD-1477-4E2D-A58B-08C627008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FC27A-678B-4CC1-ADE6-31B67418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2DFB4B8-B63B-4473-9F6C-61A8B027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F102B3-3AE9-486E-BB46-81EB522A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72202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EA5F2E-9745-43CE-974A-F4E4DBB8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63" y="99208"/>
            <a:ext cx="7519587" cy="39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1A84B5-BFA8-4166-86EA-37C15EB0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7185DA-0ADE-42BA-A4E1-B74E3286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337A54F-25D1-42A6-8FBB-64D95E1B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540" y="6356350"/>
            <a:ext cx="2743200" cy="365125"/>
          </a:xfrm>
        </p:spPr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354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EC66163-FA83-46B8-B885-21E3E142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/>
              <a:t>/11</a:t>
            </a:r>
            <a:endParaRPr lang="fr-BE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07DD864-8E32-4326-8506-D797CF30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 dirty="0"/>
              <a:t>IASI LATMOS - ULB 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CDF7EEDD-212F-485F-BD08-A6DFEF199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540" y="6356350"/>
            <a:ext cx="2743200" cy="365125"/>
          </a:xfrm>
        </p:spPr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09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CE4D-4EC8-49A5-909D-68D76399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BA614-F97D-481B-B325-2686B3A10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AAF20-7D2C-4F0E-ACA5-8A7AC11FF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CDD42-8F8C-43E2-89A4-0E5E29F8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D5E852-D064-4B52-838E-EC5A5704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4A951A-A492-4F54-99A4-4A3823F5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261" y="6356350"/>
            <a:ext cx="2743200" cy="365125"/>
          </a:xfrm>
        </p:spPr>
        <p:txBody>
          <a:bodyPr/>
          <a:lstStyle/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70377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20">
            <a:extLst>
              <a:ext uri="{FF2B5EF4-FFF2-40B4-BE49-F238E27FC236}">
                <a16:creationId xmlns:a16="http://schemas.microsoft.com/office/drawing/2014/main" id="{D60027C2-3E33-45A8-8A1E-8ED18868E5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87967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9A778-D411-40DC-A5E3-6A3B4AD338E8}"/>
              </a:ext>
            </a:extLst>
          </p:cNvPr>
          <p:cNvSpPr/>
          <p:nvPr userDrawn="1"/>
        </p:nvSpPr>
        <p:spPr>
          <a:xfrm>
            <a:off x="66675" y="949527"/>
            <a:ext cx="12058651" cy="5841799"/>
          </a:xfrm>
          <a:prstGeom prst="roundRect">
            <a:avLst>
              <a:gd name="adj" fmla="val 150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2C80C-5A45-4274-8B7D-10807F06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563" y="235135"/>
            <a:ext cx="7519587" cy="399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E74FB-EBA5-4B47-87E3-5DBAE72D5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8130A-40D1-42C0-AB3F-ED0C438FA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5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06/12/2021</a:t>
            </a:r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36898-08E7-4386-9D47-205552DAF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62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6B51-8755-49A1-A3AC-FC2ACAED3CB9}" type="slidenum">
              <a:rPr lang="fr-BE" smtClean="0"/>
              <a:pPr/>
              <a:t>‹#›</a:t>
            </a:fld>
            <a:r>
              <a:rPr lang="fr-BE" dirty="0"/>
              <a:t>/11</a:t>
            </a:r>
          </a:p>
        </p:txBody>
      </p:sp>
      <p:pic>
        <p:nvPicPr>
          <p:cNvPr id="16" name="Image 18">
            <a:extLst>
              <a:ext uri="{FF2B5EF4-FFF2-40B4-BE49-F238E27FC236}">
                <a16:creationId xmlns:a16="http://schemas.microsoft.com/office/drawing/2014/main" id="{BA0EBC31-739B-427C-B66E-707D3E2E9B8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58" y="227499"/>
            <a:ext cx="539663" cy="38060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277DCF7-38D0-4167-9774-C9F3EAE69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fr-BE"/>
              <a:t>IASI LATMOS - ULB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0723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openxmlformats.org/officeDocument/2006/relationships/image" Target="../media/image12.jpg"/><Relationship Id="rId10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0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420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latin typeface="Cambria" panose="02040503050406030204" pitchFamily="18" charset="0"/>
              </a:rPr>
              <a:t>Detecting</a:t>
            </a:r>
            <a:r>
              <a:rPr lang="fr-FR" dirty="0">
                <a:latin typeface="Cambria" panose="02040503050406030204" pitchFamily="18" charset="0"/>
              </a:rPr>
              <a:t> and </a:t>
            </a:r>
            <a:r>
              <a:rPr lang="fr-FR" dirty="0" err="1">
                <a:latin typeface="Cambria" panose="02040503050406030204" pitchFamily="18" charset="0"/>
              </a:rPr>
              <a:t>assessing</a:t>
            </a:r>
            <a:r>
              <a:rPr lang="fr-FR" dirty="0">
                <a:latin typeface="Cambria" panose="02040503050406030204" pitchFamily="18" charset="0"/>
              </a:rPr>
              <a:t> trends of </a:t>
            </a:r>
            <a:r>
              <a:rPr lang="fr-FR" dirty="0" err="1">
                <a:latin typeface="Cambria" panose="02040503050406030204" pitchFamily="18" charset="0"/>
              </a:rPr>
              <a:t>CFCs</a:t>
            </a:r>
            <a:r>
              <a:rPr lang="fr-FR" dirty="0">
                <a:latin typeface="Cambria" panose="02040503050406030204" pitchFamily="18" charset="0"/>
              </a:rPr>
              <a:t> and substitutes </a:t>
            </a:r>
            <a:r>
              <a:rPr lang="fr-FR" dirty="0" err="1">
                <a:latin typeface="Cambria" panose="02040503050406030204" pitchFamily="18" charset="0"/>
              </a:rPr>
              <a:t>from</a:t>
            </a:r>
            <a:r>
              <a:rPr lang="fr-FR" dirty="0">
                <a:latin typeface="Cambria" panose="02040503050406030204" pitchFamily="18" charset="0"/>
              </a:rPr>
              <a:t> IASI </a:t>
            </a:r>
            <a:r>
              <a:rPr lang="fr-FR" dirty="0" err="1">
                <a:latin typeface="Cambria" panose="02040503050406030204" pitchFamily="18" charset="0"/>
              </a:rPr>
              <a:t>measurements</a:t>
            </a:r>
            <a:endParaRPr lang="fr-FR" dirty="0">
              <a:latin typeface="Cambria" panose="020405030504060302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b="1" dirty="0">
                <a:latin typeface="Cambria" panose="02040503050406030204" pitchFamily="18" charset="0"/>
              </a:rPr>
              <a:t>Hélène De Longueville</a:t>
            </a:r>
            <a:r>
              <a:rPr lang="en-GB" sz="2000" baseline="30000" dirty="0">
                <a:latin typeface="Cambria" panose="02040503050406030204" pitchFamily="18" charset="0"/>
              </a:rPr>
              <a:t>1</a:t>
            </a:r>
            <a:r>
              <a:rPr lang="en-GB" sz="2000" dirty="0">
                <a:latin typeface="Cambria" panose="02040503050406030204" pitchFamily="18" charset="0"/>
              </a:rPr>
              <a:t>, L. Clarisse</a:t>
            </a:r>
            <a:r>
              <a:rPr lang="en-GB" sz="2000" baseline="30000" dirty="0">
                <a:latin typeface="Cambria" panose="02040503050406030204" pitchFamily="18" charset="0"/>
              </a:rPr>
              <a:t>1</a:t>
            </a:r>
            <a:r>
              <a:rPr lang="en-GB" sz="2000" dirty="0">
                <a:latin typeface="Cambria" panose="02040503050406030204" pitchFamily="18" charset="0"/>
              </a:rPr>
              <a:t>, B. Franco</a:t>
            </a:r>
            <a:r>
              <a:rPr lang="en-GB" sz="2000" baseline="30000" dirty="0">
                <a:latin typeface="Cambria" panose="02040503050406030204" pitchFamily="18" charset="0"/>
              </a:rPr>
              <a:t>1</a:t>
            </a:r>
            <a:r>
              <a:rPr lang="en-GB" sz="2000" dirty="0">
                <a:latin typeface="Cambria" panose="02040503050406030204" pitchFamily="18" charset="0"/>
              </a:rPr>
              <a:t>, S. Whitburn</a:t>
            </a:r>
            <a:r>
              <a:rPr lang="en-GB" sz="2000" baseline="30000" dirty="0">
                <a:latin typeface="Cambria" panose="02040503050406030204" pitchFamily="18" charset="0"/>
              </a:rPr>
              <a:t>1</a:t>
            </a:r>
            <a:r>
              <a:rPr lang="en-GB" sz="2000" dirty="0">
                <a:latin typeface="Cambria" panose="02040503050406030204" pitchFamily="18" charset="0"/>
              </a:rPr>
              <a:t>,</a:t>
            </a:r>
            <a:br>
              <a:rPr lang="en-GB" sz="2000" dirty="0">
                <a:latin typeface="Cambria" panose="02040503050406030204" pitchFamily="18" charset="0"/>
              </a:rPr>
            </a:br>
            <a:r>
              <a:rPr lang="en-GB" sz="2000" dirty="0">
                <a:latin typeface="Cambria" panose="02040503050406030204" pitchFamily="18" charset="0"/>
              </a:rPr>
              <a:t>C. Clerbaux</a:t>
            </a:r>
            <a:r>
              <a:rPr lang="en-GB" sz="2000" baseline="30000" dirty="0">
                <a:latin typeface="Cambria" panose="02040503050406030204" pitchFamily="18" charset="0"/>
              </a:rPr>
              <a:t>1,2</a:t>
            </a:r>
            <a:r>
              <a:rPr lang="en-GB" sz="2000" dirty="0">
                <a:latin typeface="Cambria" panose="02040503050406030204" pitchFamily="18" charset="0"/>
              </a:rPr>
              <a:t>, C. Camy-Peyret</a:t>
            </a:r>
            <a:r>
              <a:rPr lang="en-GB" sz="2000" baseline="30000" dirty="0">
                <a:latin typeface="Cambria" panose="02040503050406030204" pitchFamily="18" charset="0"/>
              </a:rPr>
              <a:t>3</a:t>
            </a:r>
            <a:r>
              <a:rPr lang="en-GB" sz="2000" dirty="0">
                <a:latin typeface="Cambria" panose="02040503050406030204" pitchFamily="18" charset="0"/>
              </a:rPr>
              <a:t> and P.F. Coheur</a:t>
            </a:r>
            <a:r>
              <a:rPr lang="en-GB" sz="2000" baseline="30000" dirty="0">
                <a:latin typeface="Cambria" panose="02040503050406030204" pitchFamily="18" charset="0"/>
              </a:rPr>
              <a:t>1</a:t>
            </a:r>
            <a:endParaRPr lang="en-GB" sz="2000" dirty="0">
              <a:latin typeface="Cambria" panose="02040503050406030204" pitchFamily="18" charset="0"/>
            </a:endParaRPr>
          </a:p>
          <a:p>
            <a:endParaRPr lang="fr-FR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B7617-887B-4559-851C-4746F11F5587}"/>
              </a:ext>
            </a:extLst>
          </p:cNvPr>
          <p:cNvSpPr txBox="1"/>
          <p:nvPr/>
        </p:nvSpPr>
        <p:spPr>
          <a:xfrm>
            <a:off x="1274641" y="4839320"/>
            <a:ext cx="93249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>
              <a:buAutoNum type="arabicPeriod"/>
            </a:pPr>
            <a:r>
              <a:rPr lang="en-GB" sz="10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Spectroscopy, Quantum Chemistry and Atmospheric Remote Sensing (SQUARES), </a:t>
            </a:r>
            <a:r>
              <a:rPr lang="en-GB" sz="105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Université</a:t>
            </a:r>
            <a:r>
              <a:rPr lang="en-GB" sz="10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libre de </a:t>
            </a:r>
            <a:r>
              <a:rPr lang="en-GB" sz="105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Bruxelles</a:t>
            </a:r>
            <a:r>
              <a:rPr lang="en-GB" sz="10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(ULB), Brussels, Belgium</a:t>
            </a:r>
          </a:p>
          <a:p>
            <a:pPr marL="342891" indent="-342891" algn="ctr">
              <a:buAutoNum type="arabicPeriod"/>
            </a:pPr>
            <a:r>
              <a:rPr lang="en-GB" sz="10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LATMOS/IPSL, Sorbonne </a:t>
            </a:r>
            <a:r>
              <a:rPr lang="en-GB" sz="105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Université</a:t>
            </a:r>
            <a:r>
              <a:rPr lang="en-GB" sz="10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UVSQ, CNRS, Paris, France</a:t>
            </a:r>
          </a:p>
          <a:p>
            <a:pPr marL="342891" indent="-342891" algn="ctr">
              <a:buAutoNum type="arabicPeriod"/>
            </a:pPr>
            <a:r>
              <a:rPr lang="en-GB" sz="105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Institut</a:t>
            </a:r>
            <a:r>
              <a:rPr lang="en-GB" sz="10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Pierre-Simon Laplace (IPSL), UMPC/UVSQ,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514454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E276F5F-FFB4-41D5-9B72-0E49A5F1DE22}"/>
              </a:ext>
            </a:extLst>
          </p:cNvPr>
          <p:cNvSpPr txBox="1"/>
          <p:nvPr/>
        </p:nvSpPr>
        <p:spPr>
          <a:xfrm>
            <a:off x="863208" y="1299491"/>
            <a:ext cx="999135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Unambiguous detection of eight halocarbons: </a:t>
            </a:r>
          </a:p>
          <a:p>
            <a:pPr algn="just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	CFC-11, CFC-12, HCFC-22, HCFC-142b, HFC-134a, CF</a:t>
            </a:r>
            <a:r>
              <a:rPr lang="en-GB" sz="20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SF</a:t>
            </a:r>
            <a:r>
              <a:rPr lang="en-GB" sz="20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and CCl</a:t>
            </a:r>
            <a:r>
              <a:rPr lang="en-GB" sz="20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Restitution of the temporal evolution of their atmospheric abundance over 10 years</a:t>
            </a:r>
          </a:p>
          <a:p>
            <a:pPr marL="800100" lvl="1" indent="-342900" algn="just">
              <a:buFont typeface="Wingdings" panose="05000000000000000000" pitchFamily="2" charset="2"/>
              <a:buChar char="à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Reasonable agreement with AGAGE and ACE-FTS</a:t>
            </a:r>
          </a:p>
          <a:p>
            <a:pPr lvl="1" algn="just"/>
            <a:endParaRPr lang="en-GB" sz="2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800100" lvl="1" indent="-342900" algn="just">
              <a:buFont typeface="Wingdings" panose="05000000000000000000" pitchFamily="2" charset="2"/>
              <a:buChar char="à"/>
            </a:pPr>
            <a:r>
              <a:rPr lang="en-GB" sz="2000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Extension to </a:t>
            </a:r>
            <a:r>
              <a:rPr lang="en-GB" sz="2000" dirty="0" err="1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Metop</a:t>
            </a:r>
            <a:r>
              <a:rPr lang="en-GB" sz="2000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-B and </a:t>
            </a:r>
            <a:r>
              <a:rPr lang="en-GB" sz="2000" dirty="0" err="1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Metop</a:t>
            </a:r>
            <a:r>
              <a:rPr lang="en-GB" sz="2000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-C</a:t>
            </a:r>
          </a:p>
          <a:p>
            <a:pPr marL="800100" lvl="1" indent="-342900" algn="just">
              <a:buFont typeface="Wingdings" panose="05000000000000000000" pitchFamily="2" charset="2"/>
              <a:buChar char="à"/>
            </a:pPr>
            <a:r>
              <a:rPr lang="en-GB" sz="2000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Analyse of the spatial variability</a:t>
            </a:r>
          </a:p>
          <a:p>
            <a:pPr marL="1257300" lvl="2" indent="-342900" algn="just">
              <a:buFontTx/>
              <a:buChar char="-"/>
            </a:pPr>
            <a:r>
              <a:rPr lang="en-GB" sz="2000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Latitudinal gradient?</a:t>
            </a:r>
          </a:p>
          <a:p>
            <a:pPr marL="1257300" lvl="2" indent="-342900" algn="just">
              <a:buFontTx/>
              <a:buChar char="-"/>
            </a:pPr>
            <a:r>
              <a:rPr lang="en-GB" sz="2000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Hemispheric gradient?</a:t>
            </a:r>
          </a:p>
          <a:p>
            <a:pPr marL="1257300" lvl="2" indent="-342900" algn="just">
              <a:buFontTx/>
              <a:buChar char="-"/>
            </a:pPr>
            <a:r>
              <a:rPr lang="en-GB" sz="2000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Hot spots?</a:t>
            </a:r>
          </a:p>
        </p:txBody>
      </p:sp>
      <p:pic>
        <p:nvPicPr>
          <p:cNvPr id="27" name="Image 6">
            <a:extLst>
              <a:ext uri="{FF2B5EF4-FFF2-40B4-BE49-F238E27FC236}">
                <a16:creationId xmlns:a16="http://schemas.microsoft.com/office/drawing/2014/main" id="{A7E74328-AA19-4349-B829-81C685094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0" y="4485978"/>
            <a:ext cx="1176916" cy="84438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183143-F326-40EA-AD05-A6B4A9B0AA00}"/>
              </a:ext>
            </a:extLst>
          </p:cNvPr>
          <p:cNvCxnSpPr>
            <a:cxnSpLocks/>
          </p:cNvCxnSpPr>
          <p:nvPr/>
        </p:nvCxnSpPr>
        <p:spPr>
          <a:xfrm>
            <a:off x="1974687" y="4787706"/>
            <a:ext cx="14401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19CA9C-4291-48E2-B681-A52B465FA163}"/>
              </a:ext>
            </a:extLst>
          </p:cNvPr>
          <p:cNvSpPr txBox="1"/>
          <p:nvPr/>
        </p:nvSpPr>
        <p:spPr>
          <a:xfrm>
            <a:off x="3414847" y="4629551"/>
            <a:ext cx="804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Global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long-term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monitoring of the atmospheric abundance of halocarbons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2D548-0898-4FFE-AE27-B6C02F96F010}"/>
              </a:ext>
            </a:extLst>
          </p:cNvPr>
          <p:cNvSpPr txBox="1"/>
          <p:nvPr/>
        </p:nvSpPr>
        <p:spPr>
          <a:xfrm>
            <a:off x="4696715" y="5320249"/>
            <a:ext cx="67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Monitoring of the global evolution of the atmosphere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F1BB1D-DA94-4C7C-95C1-312425A9690C}"/>
              </a:ext>
            </a:extLst>
          </p:cNvPr>
          <p:cNvSpPr txBox="1"/>
          <p:nvPr/>
        </p:nvSpPr>
        <p:spPr>
          <a:xfrm>
            <a:off x="4696719" y="5990316"/>
            <a:ext cx="656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Verification of the effectiveness of international protocols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5C08F8-F085-4A95-AEBB-DFBB59872001}"/>
              </a:ext>
            </a:extLst>
          </p:cNvPr>
          <p:cNvCxnSpPr>
            <a:cxnSpLocks/>
          </p:cNvCxnSpPr>
          <p:nvPr/>
        </p:nvCxnSpPr>
        <p:spPr>
          <a:xfrm>
            <a:off x="3915209" y="4936664"/>
            <a:ext cx="0" cy="125570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73E447-BF1A-4B87-8D04-19F0DD5E72FD}"/>
              </a:ext>
            </a:extLst>
          </p:cNvPr>
          <p:cNvCxnSpPr>
            <a:cxnSpLocks/>
          </p:cNvCxnSpPr>
          <p:nvPr/>
        </p:nvCxnSpPr>
        <p:spPr>
          <a:xfrm>
            <a:off x="3915209" y="5508476"/>
            <a:ext cx="830853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FB4CE7-CCD0-4E13-8547-5C7C98E2D85B}"/>
              </a:ext>
            </a:extLst>
          </p:cNvPr>
          <p:cNvCxnSpPr>
            <a:cxnSpLocks/>
          </p:cNvCxnSpPr>
          <p:nvPr/>
        </p:nvCxnSpPr>
        <p:spPr>
          <a:xfrm>
            <a:off x="3903769" y="6162252"/>
            <a:ext cx="830853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37451FC-E905-4AFF-9C2B-F25C7343688E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 &amp; Perspectives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F911FF-5C3E-42AD-9B8C-72CA8B3A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072192-6DF1-4984-A24A-73A95B53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E1A2AB-F767-4A0B-9D5E-16FDB9FB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10</a:t>
            </a:fld>
            <a:r>
              <a:rPr lang="fr-BE"/>
              <a:t>/11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44978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>
            <a:extLst>
              <a:ext uri="{FF2B5EF4-FFF2-40B4-BE49-F238E27FC236}">
                <a16:creationId xmlns:a16="http://schemas.microsoft.com/office/drawing/2014/main" id="{C6033F1F-2AD1-4559-816C-4E0B2C6D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402" y="5008643"/>
            <a:ext cx="1009964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6BC224EF-FA10-4D2C-A1BE-9ADC2C6B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870" y="6077035"/>
            <a:ext cx="1894609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6EB1F233-8262-4F6E-BA8B-1B8808F2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030" y="5722744"/>
            <a:ext cx="1573047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BFD491ED-57E9-494F-B649-73C68658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219" y="5089889"/>
            <a:ext cx="1498775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FNRS 1 QUADRI">
            <a:extLst>
              <a:ext uri="{FF2B5EF4-FFF2-40B4-BE49-F238E27FC236}">
                <a16:creationId xmlns:a16="http://schemas.microsoft.com/office/drawing/2014/main" id="{CEED6B58-6814-4710-984B-C5AF34AA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497" y="5746251"/>
            <a:ext cx="113860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4F169127-F65F-4083-B18D-C6AE28CD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3973" y="5230195"/>
            <a:ext cx="79774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1B052-848F-4243-8E72-9F3F82743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897" y="5002744"/>
            <a:ext cx="1727999" cy="7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6CC9BB-C339-4B89-8A9D-F6896222D53D}"/>
              </a:ext>
            </a:extLst>
          </p:cNvPr>
          <p:cNvSpPr txBox="1"/>
          <p:nvPr/>
        </p:nvSpPr>
        <p:spPr>
          <a:xfrm>
            <a:off x="461913" y="1364853"/>
            <a:ext cx="111801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• World Meteorological Organization, “Scientific Assessment of Ozone Depletion : 2018”, Tech. Rep. 58, Global Ozone Research and Monitoring Project, Geneva, Switzerland, 2018.</a:t>
            </a:r>
          </a:p>
          <a:p>
            <a:pPr algn="just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GB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Clerbaux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 et al., “Monitoring of atmospheric composition using the thermal infrared IASI/</a:t>
            </a:r>
            <a:r>
              <a:rPr lang="en-GB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MetOp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 sounder”, Atmospheric Chemistry and Physics, vol. 9, no. 16, pp. 6041-6054, 2009.</a:t>
            </a:r>
          </a:p>
          <a:p>
            <a:pPr algn="just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• De </a:t>
            </a:r>
            <a:r>
              <a:rPr lang="en-GB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Longueville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 et al., “Identification of Short and Long-Lived Atmospheric Trace Gases From IASI Space Observations”, Geophysical Research Letters, 48, 2021.</a:t>
            </a:r>
          </a:p>
          <a:p>
            <a:pPr algn="just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• Walker et al., “An effective method for the detection of trace species demonstrated using the </a:t>
            </a:r>
            <a:r>
              <a:rPr lang="en-GB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MetOp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 Infrared Atmospheric Sounding Interferometer”, Atmospheric Measurement Techniques, vol. 4, no. 8, pp. 1567-1580, 2011.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031F6-969E-4175-8A7C-4CE1CDF8131E}"/>
              </a:ext>
            </a:extLst>
          </p:cNvPr>
          <p:cNvSpPr txBox="1"/>
          <p:nvPr/>
        </p:nvSpPr>
        <p:spPr>
          <a:xfrm>
            <a:off x="461913" y="4304435"/>
            <a:ext cx="365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latin typeface="Cambria" panose="02040503050406030204" pitchFamily="18" charset="0"/>
                <a:ea typeface="Cambria" panose="02040503050406030204" pitchFamily="18" charset="0"/>
              </a:rPr>
              <a:t>Helene.De.Longueville@ulb.be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18FA41-215C-4F13-8DAE-74BCF9E6C8B3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2D6568-9BC6-4AC2-9743-5A664EDF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1A6C9E-9EAD-494E-B87B-174DA4D6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9B9E81-8B51-4E96-9460-C63C1DF4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11</a:t>
            </a:fld>
            <a:r>
              <a:rPr lang="fr-BE"/>
              <a:t>/11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2099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AA50899C-F797-4AAB-98DD-AFA337E71EDC}"/>
              </a:ext>
            </a:extLst>
          </p:cNvPr>
          <p:cNvGrpSpPr/>
          <p:nvPr/>
        </p:nvGrpSpPr>
        <p:grpSpPr>
          <a:xfrm>
            <a:off x="1891732" y="1723094"/>
            <a:ext cx="2305665" cy="1767128"/>
            <a:chOff x="2784894" y="2578663"/>
            <a:chExt cx="2305665" cy="1767128"/>
          </a:xfrm>
        </p:grpSpPr>
        <p:sp>
          <p:nvSpPr>
            <p:cNvPr id="130" name="Rounded Rectangle 78">
              <a:extLst>
                <a:ext uri="{FF2B5EF4-FFF2-40B4-BE49-F238E27FC236}">
                  <a16:creationId xmlns:a16="http://schemas.microsoft.com/office/drawing/2014/main" id="{4933077B-F199-481C-A307-414143E928A2}"/>
                </a:ext>
              </a:extLst>
            </p:cNvPr>
            <p:cNvSpPr/>
            <p:nvPr/>
          </p:nvSpPr>
          <p:spPr>
            <a:xfrm>
              <a:off x="2784894" y="2578663"/>
              <a:ext cx="2305665" cy="14166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>
                <a:solidFill>
                  <a:schemeClr val="tx1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2EF3C8A0-491F-425C-AC59-15BA3E35022B}"/>
                </a:ext>
              </a:extLst>
            </p:cNvPr>
            <p:cNvSpPr txBox="1"/>
            <p:nvPr/>
          </p:nvSpPr>
          <p:spPr>
            <a:xfrm>
              <a:off x="2815452" y="2591465"/>
              <a:ext cx="22520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>
                  <a:latin typeface="Cambria" panose="02040503050406030204" pitchFamily="18" charset="0"/>
                  <a:ea typeface="Cambria" panose="02040503050406030204" pitchFamily="18" charset="0"/>
                </a:rPr>
                <a:t>CFC-11 (</a:t>
              </a:r>
              <a:r>
                <a:rPr lang="fr-BE" dirty="0" err="1">
                  <a:latin typeface="Cambria" panose="02040503050406030204" pitchFamily="18" charset="0"/>
                  <a:ea typeface="Cambria" panose="02040503050406030204" pitchFamily="18" charset="0"/>
                </a:rPr>
                <a:t>CFCl</a:t>
              </a:r>
              <a:r>
                <a:rPr lang="fr-BE" dirty="0">
                  <a:latin typeface="Cambria" panose="02040503050406030204" pitchFamily="18" charset="0"/>
                  <a:ea typeface="Cambria" panose="02040503050406030204" pitchFamily="18" charset="0"/>
                </a:rPr>
                <a:t>₃)</a:t>
              </a:r>
            </a:p>
            <a:p>
              <a:pPr algn="ctr"/>
              <a:r>
                <a:rPr lang="fr-BE" dirty="0">
                  <a:latin typeface="Cambria" panose="02040503050406030204" pitchFamily="18" charset="0"/>
                  <a:ea typeface="Cambria" panose="02040503050406030204" pitchFamily="18" charset="0"/>
                </a:rPr>
                <a:t>CFC-12 (</a:t>
              </a:r>
              <a:r>
                <a:rPr lang="fr-BE" dirty="0" err="1">
                  <a:latin typeface="Cambria" panose="02040503050406030204" pitchFamily="18" charset="0"/>
                  <a:ea typeface="Cambria" panose="02040503050406030204" pitchFamily="18" charset="0"/>
                </a:rPr>
                <a:t>CF₂Cl</a:t>
              </a:r>
              <a:r>
                <a:rPr lang="fr-BE" dirty="0">
                  <a:latin typeface="Cambria" panose="02040503050406030204" pitchFamily="18" charset="0"/>
                  <a:ea typeface="Cambria" panose="02040503050406030204" pitchFamily="18" charset="0"/>
                </a:rPr>
                <a:t>₂)</a:t>
              </a:r>
            </a:p>
            <a:p>
              <a:pPr algn="ctr"/>
              <a:r>
                <a:rPr lang="fr-BE" dirty="0">
                  <a:latin typeface="Cambria" panose="02040503050406030204" pitchFamily="18" charset="0"/>
                  <a:ea typeface="Cambria" panose="02040503050406030204" pitchFamily="18" charset="0"/>
                </a:rPr>
                <a:t>HCFC-22 (</a:t>
              </a:r>
              <a:r>
                <a:rPr lang="fr-BE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CHF₂Cl</a:t>
              </a:r>
              <a:r>
                <a:rPr lang="fr-BE" dirty="0">
                  <a:latin typeface="Cambria" panose="02040503050406030204" pitchFamily="18" charset="0"/>
                  <a:ea typeface="Cambria" panose="02040503050406030204" pitchFamily="18" charset="0"/>
                </a:rPr>
                <a:t>) HFC-134a (CH₂FCF₃) </a:t>
              </a:r>
              <a:r>
                <a:rPr lang="fr-BE" dirty="0"/>
                <a:t>…</a:t>
              </a:r>
            </a:p>
            <a:p>
              <a:endParaRPr lang="en-GB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CC1D25E-5883-46CF-B513-3AB9AC3D86D3}"/>
              </a:ext>
            </a:extLst>
          </p:cNvPr>
          <p:cNvGrpSpPr/>
          <p:nvPr/>
        </p:nvGrpSpPr>
        <p:grpSpPr>
          <a:xfrm>
            <a:off x="3805049" y="1312910"/>
            <a:ext cx="900000" cy="900000"/>
            <a:chOff x="1721292" y="3898018"/>
            <a:chExt cx="2377440" cy="237744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927D2F1-9EAD-47FF-A12A-6AA471419947}"/>
                </a:ext>
              </a:extLst>
            </p:cNvPr>
            <p:cNvGrpSpPr/>
            <p:nvPr/>
          </p:nvGrpSpPr>
          <p:grpSpPr>
            <a:xfrm>
              <a:off x="2195736" y="3997007"/>
              <a:ext cx="1416091" cy="1803746"/>
              <a:chOff x="1823234" y="3896286"/>
              <a:chExt cx="1416091" cy="180374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FBAD7D7A-CB6A-4245-AA33-053A9912D73A}"/>
                  </a:ext>
                </a:extLst>
              </p:cNvPr>
              <p:cNvGrpSpPr/>
              <p:nvPr/>
            </p:nvGrpSpPr>
            <p:grpSpPr>
              <a:xfrm>
                <a:off x="1835696" y="3896286"/>
                <a:ext cx="1403629" cy="1803746"/>
                <a:chOff x="2416324" y="3974473"/>
                <a:chExt cx="1371600" cy="1744867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94B227D5-5D5F-4A40-80A2-F532FE51895C}"/>
                    </a:ext>
                  </a:extLst>
                </p:cNvPr>
                <p:cNvGrpSpPr/>
                <p:nvPr/>
              </p:nvGrpSpPr>
              <p:grpSpPr>
                <a:xfrm>
                  <a:off x="2627784" y="4581128"/>
                  <a:ext cx="914400" cy="914400"/>
                  <a:chOff x="2699792" y="4653136"/>
                  <a:chExt cx="1371600" cy="1386115"/>
                </a:xfrm>
              </p:grpSpPr>
              <p:sp>
                <p:nvSpPr>
                  <p:cNvPr id="122" name="Arc 121">
                    <a:extLst>
                      <a:ext uri="{FF2B5EF4-FFF2-40B4-BE49-F238E27FC236}">
                        <a16:creationId xmlns:a16="http://schemas.microsoft.com/office/drawing/2014/main" id="{81AA8195-237B-4911-AD97-CC6CF9E17917}"/>
                      </a:ext>
                    </a:extLst>
                  </p:cNvPr>
                  <p:cNvSpPr/>
                  <p:nvPr/>
                </p:nvSpPr>
                <p:spPr>
                  <a:xfrm>
                    <a:off x="3042692" y="4653136"/>
                    <a:ext cx="737220" cy="1371600"/>
                  </a:xfrm>
                  <a:prstGeom prst="arc">
                    <a:avLst>
                      <a:gd name="adj1" fmla="val 16290501"/>
                      <a:gd name="adj2" fmla="val 5002749"/>
                    </a:avLst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 sz="1351"/>
                  </a:p>
                </p:txBody>
              </p:sp>
              <p:grpSp>
                <p:nvGrpSpPr>
                  <p:cNvPr id="123" name="Group 122">
                    <a:extLst>
                      <a:ext uri="{FF2B5EF4-FFF2-40B4-BE49-F238E27FC236}">
                        <a16:creationId xmlns:a16="http://schemas.microsoft.com/office/drawing/2014/main" id="{62D88197-CD7D-4BE8-AC33-92852C30D21F}"/>
                      </a:ext>
                    </a:extLst>
                  </p:cNvPr>
                  <p:cNvGrpSpPr/>
                  <p:nvPr/>
                </p:nvGrpSpPr>
                <p:grpSpPr>
                  <a:xfrm>
                    <a:off x="2699792" y="4653136"/>
                    <a:ext cx="1371600" cy="1386115"/>
                    <a:chOff x="2699792" y="4653136"/>
                    <a:chExt cx="1371600" cy="1386115"/>
                  </a:xfrm>
                </p:grpSpPr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2C9EC978-7340-47CA-99EC-893440066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9792" y="4653136"/>
                      <a:ext cx="1371600" cy="1371600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  <p:cxnSp>
                  <p:nvCxnSpPr>
                    <p:cNvPr id="125" name="Straight Connector 124">
                      <a:extLst>
                        <a:ext uri="{FF2B5EF4-FFF2-40B4-BE49-F238E27FC236}">
                          <a16:creationId xmlns:a16="http://schemas.microsoft.com/office/drawing/2014/main" id="{7FA07626-287B-40C0-A21F-C29A1DE6102F}"/>
                        </a:ext>
                      </a:extLst>
                    </p:cNvPr>
                    <p:cNvCxnSpPr>
                      <a:stCxn id="124" idx="0"/>
                      <a:endCxn id="124" idx="4"/>
                    </p:cNvCxnSpPr>
                    <p:nvPr/>
                  </p:nvCxnSpPr>
                  <p:spPr>
                    <a:xfrm>
                      <a:off x="3385592" y="4653136"/>
                      <a:ext cx="0" cy="137160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>
                      <a:extLst>
                        <a:ext uri="{FF2B5EF4-FFF2-40B4-BE49-F238E27FC236}">
                          <a16:creationId xmlns:a16="http://schemas.microsoft.com/office/drawing/2014/main" id="{C07FBB9F-8551-47A1-BCF4-5BA8831F4377}"/>
                        </a:ext>
                      </a:extLst>
                    </p:cNvPr>
                    <p:cNvCxnSpPr>
                      <a:stCxn id="124" idx="2"/>
                      <a:endCxn id="124" idx="6"/>
                    </p:cNvCxnSpPr>
                    <p:nvPr/>
                  </p:nvCxnSpPr>
                  <p:spPr>
                    <a:xfrm>
                      <a:off x="2699792" y="5338936"/>
                      <a:ext cx="137160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7" name="Arc 126">
                      <a:extLst>
                        <a:ext uri="{FF2B5EF4-FFF2-40B4-BE49-F238E27FC236}">
                          <a16:creationId xmlns:a16="http://schemas.microsoft.com/office/drawing/2014/main" id="{5B2718A2-1BE0-4670-A7A8-D0EE61B7F4B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16982" y="4667651"/>
                      <a:ext cx="737220" cy="1371600"/>
                    </a:xfrm>
                    <a:prstGeom prst="arc">
                      <a:avLst>
                        <a:gd name="adj1" fmla="val 16290501"/>
                        <a:gd name="adj2" fmla="val 5002749"/>
                      </a:avLst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  <p:cxnSp>
                  <p:nvCxnSpPr>
                    <p:cNvPr id="128" name="Straight Connector 127">
                      <a:extLst>
                        <a:ext uri="{FF2B5EF4-FFF2-40B4-BE49-F238E27FC236}">
                          <a16:creationId xmlns:a16="http://schemas.microsoft.com/office/drawing/2014/main" id="{2A456AAA-CE1E-4C98-B4B9-63A0ED4FFC7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91232" y="5013176"/>
                      <a:ext cx="118872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Straight Connector 128">
                      <a:extLst>
                        <a:ext uri="{FF2B5EF4-FFF2-40B4-BE49-F238E27FC236}">
                          <a16:creationId xmlns:a16="http://schemas.microsoft.com/office/drawing/2014/main" id="{7DA4FD53-6403-48F1-85C3-A7A09207F9A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91232" y="5661248"/>
                      <a:ext cx="118872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93864A4E-EBBA-4757-8ECA-F13F9D9E5416}"/>
                    </a:ext>
                  </a:extLst>
                </p:cNvPr>
                <p:cNvGrpSpPr/>
                <p:nvPr/>
              </p:nvGrpSpPr>
              <p:grpSpPr>
                <a:xfrm>
                  <a:off x="2416324" y="3974473"/>
                  <a:ext cx="1371600" cy="1744867"/>
                  <a:chOff x="2416324" y="3974473"/>
                  <a:chExt cx="1371600" cy="1744867"/>
                </a:xfrm>
              </p:grpSpPr>
              <p:sp>
                <p:nvSpPr>
                  <p:cNvPr id="120" name="Arc 119">
                    <a:extLst>
                      <a:ext uri="{FF2B5EF4-FFF2-40B4-BE49-F238E27FC236}">
                        <a16:creationId xmlns:a16="http://schemas.microsoft.com/office/drawing/2014/main" id="{D934032B-A6B1-4B59-9988-CF39A3FA2C5A}"/>
                      </a:ext>
                    </a:extLst>
                  </p:cNvPr>
                  <p:cNvSpPr/>
                  <p:nvPr/>
                </p:nvSpPr>
                <p:spPr>
                  <a:xfrm>
                    <a:off x="2416324" y="4347740"/>
                    <a:ext cx="1371600" cy="1371600"/>
                  </a:xfrm>
                  <a:prstGeom prst="arc">
                    <a:avLst>
                      <a:gd name="adj1" fmla="val 17831700"/>
                      <a:gd name="adj2" fmla="val 10769658"/>
                    </a:avLst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 sz="1351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E3130D22-3B9E-46DA-9270-1C09E169E7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08731" y="3974473"/>
                        <a:ext cx="751726" cy="835639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BE" sz="11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>
                                      <a:latin typeface="Cambria Math" panose="02040503050406030204" pitchFamily="18" charset="0"/>
                                    </a:rPr>
                                    <m:t>𝐎</m:t>
                                  </m:r>
                                </m:e>
                                <m:sub>
                                  <m:r>
                                    <a:rPr lang="en-US" sz="1100" b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fr-BE" sz="1100" b="1" dirty="0"/>
                      </a:p>
                    </p:txBody>
                  </p:sp>
                </mc:Choice>
                <mc:Fallback xmlns=""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E3130D22-3B9E-46DA-9270-1C09E169E70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08731" y="3974473"/>
                        <a:ext cx="751726" cy="83563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  <a:ln w="190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fr-B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117" name="Arc 116">
                <a:extLst>
                  <a:ext uri="{FF2B5EF4-FFF2-40B4-BE49-F238E27FC236}">
                    <a16:creationId xmlns:a16="http://schemas.microsoft.com/office/drawing/2014/main" id="{CF7674FC-B044-445D-833E-CAF172BF5F6E}"/>
                  </a:ext>
                </a:extLst>
              </p:cNvPr>
              <p:cNvSpPr/>
              <p:nvPr/>
            </p:nvSpPr>
            <p:spPr>
              <a:xfrm>
                <a:off x="1823234" y="4277075"/>
                <a:ext cx="1403629" cy="1417884"/>
              </a:xfrm>
              <a:prstGeom prst="arc">
                <a:avLst>
                  <a:gd name="adj1" fmla="val 11010125"/>
                  <a:gd name="adj2" fmla="val 15121914"/>
                </a:avLst>
              </a:prstGeom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BE" sz="1351"/>
              </a:p>
            </p:txBody>
          </p:sp>
        </p:grpSp>
        <p:sp>
          <p:nvSpPr>
            <p:cNvPr id="115" name="Diamond 114">
              <a:extLst>
                <a:ext uri="{FF2B5EF4-FFF2-40B4-BE49-F238E27FC236}">
                  <a16:creationId xmlns:a16="http://schemas.microsoft.com/office/drawing/2014/main" id="{B4AE6635-5537-4068-8713-18674F1C9E5A}"/>
                </a:ext>
              </a:extLst>
            </p:cNvPr>
            <p:cNvSpPr/>
            <p:nvPr/>
          </p:nvSpPr>
          <p:spPr>
            <a:xfrm>
              <a:off x="1721292" y="3898018"/>
              <a:ext cx="2377440" cy="2377440"/>
            </a:xfrm>
            <a:prstGeom prst="diamond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1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80F8654-6C92-48FA-8F50-25B30D79D15D}"/>
              </a:ext>
            </a:extLst>
          </p:cNvPr>
          <p:cNvGrpSpPr/>
          <p:nvPr/>
        </p:nvGrpSpPr>
        <p:grpSpPr>
          <a:xfrm>
            <a:off x="1308017" y="1776313"/>
            <a:ext cx="900000" cy="900000"/>
            <a:chOff x="4570493" y="3977218"/>
            <a:chExt cx="1901950" cy="190195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44FCA90-F432-4945-9E1A-8963129C0F17}"/>
                </a:ext>
              </a:extLst>
            </p:cNvPr>
            <p:cNvGrpSpPr/>
            <p:nvPr/>
          </p:nvGrpSpPr>
          <p:grpSpPr>
            <a:xfrm>
              <a:off x="4570493" y="3977218"/>
              <a:ext cx="1901950" cy="1901950"/>
              <a:chOff x="3711622" y="4105012"/>
              <a:chExt cx="1901950" cy="190195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1F645EF-9289-443F-9345-04D9C4985E34}"/>
                  </a:ext>
                </a:extLst>
              </p:cNvPr>
              <p:cNvGrpSpPr/>
              <p:nvPr/>
            </p:nvGrpSpPr>
            <p:grpSpPr>
              <a:xfrm>
                <a:off x="4198208" y="4540389"/>
                <a:ext cx="914638" cy="1079758"/>
                <a:chOff x="4732793" y="4414647"/>
                <a:chExt cx="1554480" cy="1775415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B997C0CA-2B59-4A57-AAC4-CDD3AE4171C4}"/>
                    </a:ext>
                  </a:extLst>
                </p:cNvPr>
                <p:cNvGrpSpPr/>
                <p:nvPr/>
              </p:nvGrpSpPr>
              <p:grpSpPr>
                <a:xfrm>
                  <a:off x="4732793" y="4534500"/>
                  <a:ext cx="1554480" cy="1554480"/>
                  <a:chOff x="2699792" y="4653136"/>
                  <a:chExt cx="1371600" cy="1386115"/>
                </a:xfrm>
              </p:grpSpPr>
              <p:sp>
                <p:nvSpPr>
                  <p:cNvPr id="106" name="Arc 105">
                    <a:extLst>
                      <a:ext uri="{FF2B5EF4-FFF2-40B4-BE49-F238E27FC236}">
                        <a16:creationId xmlns:a16="http://schemas.microsoft.com/office/drawing/2014/main" id="{3A0686FA-C021-4440-AEC4-A99D3CA63630}"/>
                      </a:ext>
                    </a:extLst>
                  </p:cNvPr>
                  <p:cNvSpPr/>
                  <p:nvPr/>
                </p:nvSpPr>
                <p:spPr>
                  <a:xfrm>
                    <a:off x="3042692" y="4653136"/>
                    <a:ext cx="737220" cy="1371600"/>
                  </a:xfrm>
                  <a:prstGeom prst="arc">
                    <a:avLst>
                      <a:gd name="adj1" fmla="val 16290501"/>
                      <a:gd name="adj2" fmla="val 5002749"/>
                    </a:avLst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 sz="1351"/>
                  </a:p>
                </p:txBody>
              </p: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4C7F7CE8-B480-4319-B29E-32FB1DCACBA8}"/>
                      </a:ext>
                    </a:extLst>
                  </p:cNvPr>
                  <p:cNvGrpSpPr/>
                  <p:nvPr/>
                </p:nvGrpSpPr>
                <p:grpSpPr>
                  <a:xfrm>
                    <a:off x="2699792" y="4653136"/>
                    <a:ext cx="1371600" cy="1386115"/>
                    <a:chOff x="2699792" y="4653136"/>
                    <a:chExt cx="1371600" cy="1386115"/>
                  </a:xfrm>
                </p:grpSpPr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8F51B0EF-CBB8-4D52-9F7D-CBFA66ED9E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9792" y="4653136"/>
                      <a:ext cx="1371600" cy="1371600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4786F789-F7B2-44B2-9E99-451BDD3804BA}"/>
                        </a:ext>
                      </a:extLst>
                    </p:cNvPr>
                    <p:cNvCxnSpPr>
                      <a:stCxn id="108" idx="0"/>
                      <a:endCxn id="108" idx="4"/>
                    </p:cNvCxnSpPr>
                    <p:nvPr/>
                  </p:nvCxnSpPr>
                  <p:spPr>
                    <a:xfrm>
                      <a:off x="3385592" y="4653136"/>
                      <a:ext cx="0" cy="137160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55EFB971-4443-4636-AE5A-55D451B9AA9B}"/>
                        </a:ext>
                      </a:extLst>
                    </p:cNvPr>
                    <p:cNvCxnSpPr>
                      <a:stCxn id="108" idx="2"/>
                      <a:endCxn id="108" idx="6"/>
                    </p:cNvCxnSpPr>
                    <p:nvPr/>
                  </p:nvCxnSpPr>
                  <p:spPr>
                    <a:xfrm>
                      <a:off x="2699792" y="5338936"/>
                      <a:ext cx="137160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1" name="Arc 110">
                      <a:extLst>
                        <a:ext uri="{FF2B5EF4-FFF2-40B4-BE49-F238E27FC236}">
                          <a16:creationId xmlns:a16="http://schemas.microsoft.com/office/drawing/2014/main" id="{19AB4EEB-3CB6-4CC4-B279-1CFC4A73C5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16982" y="4667651"/>
                      <a:ext cx="737220" cy="1371600"/>
                    </a:xfrm>
                    <a:prstGeom prst="arc">
                      <a:avLst>
                        <a:gd name="adj1" fmla="val 16290501"/>
                        <a:gd name="adj2" fmla="val 5002749"/>
                      </a:avLst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D70F601C-3D2F-485E-902D-F6E3531500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91232" y="5013176"/>
                      <a:ext cx="118872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>
                      <a:extLst>
                        <a:ext uri="{FF2B5EF4-FFF2-40B4-BE49-F238E27FC236}">
                          <a16:creationId xmlns:a16="http://schemas.microsoft.com/office/drawing/2014/main" id="{67E8C6EB-408B-4BB8-AE81-168241B44F9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91232" y="5661248"/>
                      <a:ext cx="1188720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023ECE55-315B-45D9-9000-7EECDB01C1BA}"/>
                    </a:ext>
                  </a:extLst>
                </p:cNvPr>
                <p:cNvGrpSpPr/>
                <p:nvPr/>
              </p:nvGrpSpPr>
              <p:grpSpPr>
                <a:xfrm>
                  <a:off x="5418593" y="4414647"/>
                  <a:ext cx="182880" cy="1775415"/>
                  <a:chOff x="4473741" y="4336676"/>
                  <a:chExt cx="182880" cy="1775415"/>
                </a:xfrm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5E22EC89-9010-4C13-B11C-AAFD361C651B}"/>
                      </a:ext>
                    </a:extLst>
                  </p:cNvPr>
                  <p:cNvGrpSpPr/>
                  <p:nvPr/>
                </p:nvGrpSpPr>
                <p:grpSpPr>
                  <a:xfrm>
                    <a:off x="4473741" y="4336676"/>
                    <a:ext cx="182880" cy="1775415"/>
                    <a:chOff x="5434987" y="4441689"/>
                    <a:chExt cx="137160" cy="1683546"/>
                  </a:xfrm>
                  <a:solidFill>
                    <a:srgbClr val="7CDEDC"/>
                  </a:solidFill>
                </p:grpSpPr>
                <p:sp>
                  <p:nvSpPr>
                    <p:cNvPr id="104" name="Rounded Rectangle 98">
                      <a:extLst>
                        <a:ext uri="{FF2B5EF4-FFF2-40B4-BE49-F238E27FC236}">
                          <a16:creationId xmlns:a16="http://schemas.microsoft.com/office/drawing/2014/main" id="{EB14F803-3040-4012-B98B-4FF2B8C0B98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85028" y="5213089"/>
                      <a:ext cx="1631187" cy="88387"/>
                    </a:xfrm>
                    <a:prstGeom prst="roundRect">
                      <a:avLst/>
                    </a:prstGeom>
                    <a:solidFill>
                      <a:srgbClr val="7BDFCE"/>
                    </a:solidFill>
                    <a:ln w="19050">
                      <a:solidFill>
                        <a:srgbClr val="7BDFCE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991C282D-6868-4FFA-8334-F85F2F078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987" y="5951818"/>
                      <a:ext cx="137160" cy="173417"/>
                    </a:xfrm>
                    <a:prstGeom prst="ellipse">
                      <a:avLst/>
                    </a:prstGeom>
                    <a:solidFill>
                      <a:srgbClr val="7BDFCE"/>
                    </a:solidFill>
                    <a:ln w="19050">
                      <a:solidFill>
                        <a:srgbClr val="7BDFCE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B81BA0E0-D348-4C2F-9DF6-98D5759053CC}"/>
                      </a:ext>
                    </a:extLst>
                  </p:cNvPr>
                  <p:cNvGrpSpPr/>
                  <p:nvPr/>
                </p:nvGrpSpPr>
                <p:grpSpPr>
                  <a:xfrm>
                    <a:off x="4516410" y="4373820"/>
                    <a:ext cx="91440" cy="1691636"/>
                    <a:chOff x="5357256" y="4443122"/>
                    <a:chExt cx="274320" cy="1604101"/>
                  </a:xfrm>
                </p:grpSpPr>
                <p:sp>
                  <p:nvSpPr>
                    <p:cNvPr id="102" name="Rounded Rectangle 96">
                      <a:extLst>
                        <a:ext uri="{FF2B5EF4-FFF2-40B4-BE49-F238E27FC236}">
                          <a16:creationId xmlns:a16="http://schemas.microsoft.com/office/drawing/2014/main" id="{870B054A-E9BB-4B98-AE95-EEF865FBA8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714055" y="5182345"/>
                      <a:ext cx="1560749" cy="82304"/>
                    </a:xfrm>
                    <a:prstGeom prst="roundRect">
                      <a:avLst/>
                    </a:prstGeom>
                    <a:ln w="19050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11B83BFB-EAA9-4820-BF73-F5525D494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256" y="5960515"/>
                      <a:ext cx="274320" cy="86708"/>
                    </a:xfrm>
                    <a:prstGeom prst="ellipse">
                      <a:avLst/>
                    </a:prstGeom>
                    <a:ln w="19050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 sz="1351"/>
                    </a:p>
                  </p:txBody>
                </p:sp>
              </p:grpSp>
            </p:grpSp>
          </p:grpSp>
          <p:sp>
            <p:nvSpPr>
              <p:cNvPr id="97" name="Diamond 96">
                <a:extLst>
                  <a:ext uri="{FF2B5EF4-FFF2-40B4-BE49-F238E27FC236}">
                    <a16:creationId xmlns:a16="http://schemas.microsoft.com/office/drawing/2014/main" id="{014D95D5-0682-4671-BC9F-810FB6083B19}"/>
                  </a:ext>
                </a:extLst>
              </p:cNvPr>
              <p:cNvSpPr/>
              <p:nvPr/>
            </p:nvSpPr>
            <p:spPr>
              <a:xfrm>
                <a:off x="3711622" y="4105012"/>
                <a:ext cx="1901950" cy="1901950"/>
              </a:xfrm>
              <a:prstGeom prst="diamond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sz="1351"/>
              </a:p>
            </p:txBody>
          </p: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4BB48A1-1E2A-4B3D-AF20-E02DB4B72A9C}"/>
                </a:ext>
              </a:extLst>
            </p:cNvPr>
            <p:cNvCxnSpPr/>
            <p:nvPr/>
          </p:nvCxnSpPr>
          <p:spPr>
            <a:xfrm flipV="1">
              <a:off x="5512603" y="4205598"/>
              <a:ext cx="0" cy="9144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B6B636E-BE91-440F-B857-91AF9153AF04}"/>
                </a:ext>
              </a:extLst>
            </p:cNvPr>
            <p:cNvCxnSpPr/>
            <p:nvPr/>
          </p:nvCxnSpPr>
          <p:spPr>
            <a:xfrm rot="5400000" flipV="1">
              <a:off x="5629667" y="4325384"/>
              <a:ext cx="0" cy="9144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4A12B5F-502C-4DF8-9E32-0D9204088574}"/>
                </a:ext>
              </a:extLst>
            </p:cNvPr>
            <p:cNvCxnSpPr/>
            <p:nvPr/>
          </p:nvCxnSpPr>
          <p:spPr>
            <a:xfrm rot="5400000" flipV="1">
              <a:off x="5383851" y="4325384"/>
              <a:ext cx="0" cy="9144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3D19AC-9B04-48D2-ADD0-73D79BB5A0F6}"/>
                </a:ext>
              </a:extLst>
            </p:cNvPr>
            <p:cNvCxnSpPr/>
            <p:nvPr/>
          </p:nvCxnSpPr>
          <p:spPr>
            <a:xfrm rot="2700000" flipV="1">
              <a:off x="5597338" y="4240085"/>
              <a:ext cx="0" cy="9144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CD84CFF-8CAC-46C4-A8AE-E0A3A977D201}"/>
                </a:ext>
              </a:extLst>
            </p:cNvPr>
            <p:cNvCxnSpPr/>
            <p:nvPr/>
          </p:nvCxnSpPr>
          <p:spPr>
            <a:xfrm rot="8100000" flipV="1">
              <a:off x="5427869" y="4237927"/>
              <a:ext cx="0" cy="9144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9CADDAD-016E-4D73-9680-B78D98BF063E}"/>
              </a:ext>
            </a:extLst>
          </p:cNvPr>
          <p:cNvCxnSpPr>
            <a:cxnSpLocks/>
          </p:cNvCxnSpPr>
          <p:nvPr/>
        </p:nvCxnSpPr>
        <p:spPr>
          <a:xfrm flipV="1">
            <a:off x="2529032" y="3182588"/>
            <a:ext cx="0" cy="6152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7B57AED-BBE5-4D9F-B239-5EE3C04969F7}"/>
              </a:ext>
            </a:extLst>
          </p:cNvPr>
          <p:cNvCxnSpPr>
            <a:cxnSpLocks/>
          </p:cNvCxnSpPr>
          <p:nvPr/>
        </p:nvCxnSpPr>
        <p:spPr>
          <a:xfrm flipV="1">
            <a:off x="3585224" y="3182588"/>
            <a:ext cx="0" cy="1018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DCE12D-8E04-4D00-AFFF-957920913194}"/>
              </a:ext>
            </a:extLst>
          </p:cNvPr>
          <p:cNvGrpSpPr/>
          <p:nvPr/>
        </p:nvGrpSpPr>
        <p:grpSpPr>
          <a:xfrm>
            <a:off x="5002650" y="1199513"/>
            <a:ext cx="6990368" cy="4984550"/>
            <a:chOff x="5223518" y="1231227"/>
            <a:chExt cx="6990368" cy="4984550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7E66C8C-476A-47B7-86E8-A07A498011D8}"/>
                </a:ext>
              </a:extLst>
            </p:cNvPr>
            <p:cNvCxnSpPr/>
            <p:nvPr/>
          </p:nvCxnSpPr>
          <p:spPr>
            <a:xfrm flipH="1">
              <a:off x="8304525" y="2546032"/>
              <a:ext cx="360000" cy="36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1" name="TextBox 7">
              <a:extLst>
                <a:ext uri="{FF2B5EF4-FFF2-40B4-BE49-F238E27FC236}">
                  <a16:creationId xmlns:a16="http://schemas.microsoft.com/office/drawing/2014/main" id="{E0A9BBCE-602E-474A-804D-277B978F8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2257" y="2539310"/>
              <a:ext cx="6323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CFCs</a:t>
              </a:r>
            </a:p>
          </p:txBody>
        </p:sp>
        <p:sp>
          <p:nvSpPr>
            <p:cNvPr id="162" name="TextBox 8">
              <a:extLst>
                <a:ext uri="{FF2B5EF4-FFF2-40B4-BE49-F238E27FC236}">
                  <a16:creationId xmlns:a16="http://schemas.microsoft.com/office/drawing/2014/main" id="{BECB5909-4E2B-4D21-835D-29444D059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4522" y="3371336"/>
              <a:ext cx="8509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HCFCs</a:t>
              </a:r>
            </a:p>
          </p:txBody>
        </p:sp>
        <p:sp>
          <p:nvSpPr>
            <p:cNvPr id="163" name="TextBox 9">
              <a:extLst>
                <a:ext uri="{FF2B5EF4-FFF2-40B4-BE49-F238E27FC236}">
                  <a16:creationId xmlns:a16="http://schemas.microsoft.com/office/drawing/2014/main" id="{5C4B3A4D-98DD-4F4D-AD07-22FB5C91D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7412" y="5477620"/>
              <a:ext cx="6371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HFCs</a:t>
              </a:r>
            </a:p>
          </p:txBody>
        </p:sp>
        <p:sp>
          <p:nvSpPr>
            <p:cNvPr id="165" name="TextBox 3">
              <a:extLst>
                <a:ext uri="{FF2B5EF4-FFF2-40B4-BE49-F238E27FC236}">
                  <a16:creationId xmlns:a16="http://schemas.microsoft.com/office/drawing/2014/main" id="{833287B0-208A-4BE4-AD0C-E8121430E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6937" y="2541166"/>
              <a:ext cx="2406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GB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Montreal Protocol: 1987</a:t>
              </a:r>
            </a:p>
          </p:txBody>
        </p:sp>
        <p:sp>
          <p:nvSpPr>
            <p:cNvPr id="166" name="TextBox 5">
              <a:extLst>
                <a:ext uri="{FF2B5EF4-FFF2-40B4-BE49-F238E27FC236}">
                  <a16:creationId xmlns:a16="http://schemas.microsoft.com/office/drawing/2014/main" id="{A3EB571A-565A-4B95-ABD8-B128B2DD0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7815" y="3371925"/>
              <a:ext cx="6498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1992</a:t>
              </a:r>
            </a:p>
          </p:txBody>
        </p:sp>
        <p:sp>
          <p:nvSpPr>
            <p:cNvPr id="167" name="TextBox 6">
              <a:extLst>
                <a:ext uri="{FF2B5EF4-FFF2-40B4-BE49-F238E27FC236}">
                  <a16:creationId xmlns:a16="http://schemas.microsoft.com/office/drawing/2014/main" id="{B7000612-97EB-4F7C-A4CF-169AF6ACB5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3518" y="5452434"/>
              <a:ext cx="26209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GB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Kigali Amendment: 2016</a:t>
              </a:r>
            </a:p>
          </p:txBody>
        </p:sp>
        <p:sp>
          <p:nvSpPr>
            <p:cNvPr id="168" name="TextBox 14">
              <a:extLst>
                <a:ext uri="{FF2B5EF4-FFF2-40B4-BE49-F238E27FC236}">
                  <a16:creationId xmlns:a16="http://schemas.microsoft.com/office/drawing/2014/main" id="{9136CF4D-8E3F-4FCB-B3C0-7D0796A3A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958" y="2962246"/>
              <a:ext cx="14867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fr-FR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HCFCs </a:t>
              </a:r>
              <a:r>
                <a:rPr lang="en-US" alt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(ODS + GHG)</a:t>
              </a:r>
              <a:endParaRPr lang="en-US" altLang="fr-FR" sz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" name="TextBox 15">
              <a:extLst>
                <a:ext uri="{FF2B5EF4-FFF2-40B4-BE49-F238E27FC236}">
                  <a16:creationId xmlns:a16="http://schemas.microsoft.com/office/drawing/2014/main" id="{2B4C7FC0-2926-4720-9603-188C3C831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958" y="4442758"/>
              <a:ext cx="10279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fr-FR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HFCs </a:t>
              </a:r>
              <a:r>
                <a:rPr lang="en-US" altLang="fr-FR" sz="1100">
                  <a:latin typeface="Cambria" panose="02040503050406030204" pitchFamily="18" charset="0"/>
                  <a:ea typeface="Cambria" panose="02040503050406030204" pitchFamily="18" charset="0"/>
                </a:rPr>
                <a:t>(GHG)</a:t>
              </a:r>
              <a:endParaRPr lang="en-US" altLang="fr-FR" sz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" name="Notched Right Arrow 20">
              <a:extLst>
                <a:ext uri="{FF2B5EF4-FFF2-40B4-BE49-F238E27FC236}">
                  <a16:creationId xmlns:a16="http://schemas.microsoft.com/office/drawing/2014/main" id="{87A4B482-85FF-42DF-848D-A992EBB29E0F}"/>
                </a:ext>
              </a:extLst>
            </p:cNvPr>
            <p:cNvSpPr/>
            <p:nvPr/>
          </p:nvSpPr>
          <p:spPr>
            <a:xfrm rot="5400000">
              <a:off x="5884759" y="3831923"/>
              <a:ext cx="4264471" cy="503237"/>
            </a:xfrm>
            <a:prstGeom prst="notched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600" dirty="0"/>
            </a:p>
          </p:txBody>
        </p:sp>
        <p:sp>
          <p:nvSpPr>
            <p:cNvPr id="171" name="Pentagon 21">
              <a:extLst>
                <a:ext uri="{FF2B5EF4-FFF2-40B4-BE49-F238E27FC236}">
                  <a16:creationId xmlns:a16="http://schemas.microsoft.com/office/drawing/2014/main" id="{643DA87D-22D6-4435-A699-A73E80E040B1}"/>
                </a:ext>
              </a:extLst>
            </p:cNvPr>
            <p:cNvSpPr/>
            <p:nvPr/>
          </p:nvSpPr>
          <p:spPr>
            <a:xfrm rot="5400000">
              <a:off x="7674096" y="1452683"/>
              <a:ext cx="685800" cy="242887"/>
            </a:xfrm>
            <a:prstGeom prst="homePlat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sz="1600" dirty="0"/>
            </a:p>
          </p:txBody>
        </p:sp>
        <p:sp>
          <p:nvSpPr>
            <p:cNvPr id="173" name="TextBox 28">
              <a:extLst>
                <a:ext uri="{FF2B5EF4-FFF2-40B4-BE49-F238E27FC236}">
                  <a16:creationId xmlns:a16="http://schemas.microsoft.com/office/drawing/2014/main" id="{38159C69-017A-4E63-BF41-7D8B4B593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3413" y="1303234"/>
              <a:ext cx="6460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1930</a:t>
              </a:r>
            </a:p>
          </p:txBody>
        </p:sp>
        <p:sp>
          <p:nvSpPr>
            <p:cNvPr id="174" name="TextBox 29">
              <a:extLst>
                <a:ext uri="{FF2B5EF4-FFF2-40B4-BE49-F238E27FC236}">
                  <a16:creationId xmlns:a16="http://schemas.microsoft.com/office/drawing/2014/main" id="{7BE78E63-E12F-4DA8-BEC3-9356BD74A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4522" y="1303234"/>
              <a:ext cx="40193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CFCs </a:t>
              </a:r>
              <a:r>
                <a:rPr lang="en-GB" alt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altLang="fr-FR" sz="1100" b="1" dirty="0"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r>
                <a:rPr lang="en-GB" alt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zone </a:t>
              </a:r>
              <a:r>
                <a:rPr lang="en-GB" altLang="fr-FR" sz="11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GB" alt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epleting </a:t>
              </a:r>
              <a:r>
                <a:rPr lang="en-GB" altLang="fr-FR" sz="1100" b="1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GB" alt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ubstances </a:t>
              </a:r>
              <a:r>
                <a:rPr lang="en-GB" altLang="fr-FR" sz="11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lang="en-GB" altLang="fr-FR" sz="11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GB" altLang="fr-FR" sz="11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reen</a:t>
              </a:r>
              <a:r>
                <a:rPr lang="en-GB" altLang="fr-FR" sz="11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  <a:r>
                <a:rPr lang="en-GB" altLang="fr-FR" sz="11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ouse</a:t>
              </a:r>
              <a:r>
                <a:rPr lang="en-GB" altLang="fr-FR" sz="11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altLang="fr-FR" sz="11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en-GB" altLang="fr-FR" sz="11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ases)</a:t>
              </a:r>
              <a:endParaRPr lang="en-GB" altLang="fr-FR" sz="11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" name="TextBox 28">
              <a:extLst>
                <a:ext uri="{FF2B5EF4-FFF2-40B4-BE49-F238E27FC236}">
                  <a16:creationId xmlns:a16="http://schemas.microsoft.com/office/drawing/2014/main" id="{3D2F8068-FCBE-41D3-AF83-F92FA0E29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9412" y="2062039"/>
              <a:ext cx="6460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1980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9624BD2E-D886-437D-AC11-D21CA6AF0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5463" y="1731509"/>
              <a:ext cx="1011994" cy="1011994"/>
            </a:xfrm>
            <a:prstGeom prst="rect">
              <a:avLst/>
            </a:prstGeom>
          </p:spPr>
        </p:pic>
        <p:sp>
          <p:nvSpPr>
            <p:cNvPr id="181" name="TextBox 29">
              <a:extLst>
                <a:ext uri="{FF2B5EF4-FFF2-40B4-BE49-F238E27FC236}">
                  <a16:creationId xmlns:a16="http://schemas.microsoft.com/office/drawing/2014/main" id="{258E61C5-8422-42B7-BF79-DE3E12B33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4522" y="2065550"/>
              <a:ext cx="11789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BE" altLang="fr-FR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Ozone Hole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D82EFD18-CFEE-47AB-8C38-0233677504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0149" y="2237507"/>
              <a:ext cx="527188" cy="62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AE52F852-B89D-4779-BF6F-F7468057B668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305923" y="2539041"/>
              <a:ext cx="360000" cy="36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5BA6C0D8-71BA-413E-BA58-3BF3C90616DF}"/>
                </a:ext>
              </a:extLst>
            </p:cNvPr>
            <p:cNvCxnSpPr/>
            <p:nvPr/>
          </p:nvCxnSpPr>
          <p:spPr>
            <a:xfrm flipH="1">
              <a:off x="8355070" y="3373219"/>
              <a:ext cx="360000" cy="36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A2679FC-37D5-42C5-8820-BF2B0B9B1957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356468" y="3366228"/>
              <a:ext cx="360000" cy="36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397D17C-6C44-41C3-9813-59BC41FA5395}"/>
                </a:ext>
              </a:extLst>
            </p:cNvPr>
            <p:cNvCxnSpPr/>
            <p:nvPr/>
          </p:nvCxnSpPr>
          <p:spPr>
            <a:xfrm flipH="1">
              <a:off x="8303127" y="5463049"/>
              <a:ext cx="360000" cy="36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B524DCB-8B45-42D5-ABBD-F8530B432049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304525" y="5456058"/>
              <a:ext cx="360000" cy="36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E295B31-1B2F-4423-A9CA-A0DADF72E88D}"/>
                </a:ext>
              </a:extLst>
            </p:cNvPr>
            <p:cNvCxnSpPr/>
            <p:nvPr/>
          </p:nvCxnSpPr>
          <p:spPr>
            <a:xfrm>
              <a:off x="8509914" y="2877469"/>
              <a:ext cx="6350" cy="4887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C0369259-EC0F-4A04-9A81-5D9275F13C73}"/>
                </a:ext>
              </a:extLst>
            </p:cNvPr>
            <p:cNvCxnSpPr>
              <a:cxnSpLocks/>
            </p:cNvCxnSpPr>
            <p:nvPr/>
          </p:nvCxnSpPr>
          <p:spPr>
            <a:xfrm>
              <a:off x="8503564" y="3709763"/>
              <a:ext cx="0" cy="17532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5" name="Organigramme : Connecteur 19">
            <a:extLst>
              <a:ext uri="{FF2B5EF4-FFF2-40B4-BE49-F238E27FC236}">
                <a16:creationId xmlns:a16="http://schemas.microsoft.com/office/drawing/2014/main" id="{144F9BDA-CDAB-4649-875E-6A562EC99E0D}"/>
              </a:ext>
            </a:extLst>
          </p:cNvPr>
          <p:cNvSpPr/>
          <p:nvPr/>
        </p:nvSpPr>
        <p:spPr>
          <a:xfrm>
            <a:off x="3135224" y="4243807"/>
            <a:ext cx="900000" cy="900000"/>
          </a:xfrm>
          <a:prstGeom prst="flowChartConnector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2C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grpSp>
        <p:nvGrpSpPr>
          <p:cNvPr id="196" name="Group 15">
            <a:extLst>
              <a:ext uri="{FF2B5EF4-FFF2-40B4-BE49-F238E27FC236}">
                <a16:creationId xmlns:a16="http://schemas.microsoft.com/office/drawing/2014/main" id="{53938C6A-333F-4D82-B4CC-11804F244A3B}"/>
              </a:ext>
            </a:extLst>
          </p:cNvPr>
          <p:cNvGrpSpPr>
            <a:grpSpLocks/>
          </p:cNvGrpSpPr>
          <p:nvPr/>
        </p:nvGrpSpPr>
        <p:grpSpPr bwMode="auto">
          <a:xfrm>
            <a:off x="1713726" y="4895844"/>
            <a:ext cx="900000" cy="900000"/>
            <a:chOff x="5356920" y="3853291"/>
            <a:chExt cx="1223962" cy="1223963"/>
          </a:xfrm>
        </p:grpSpPr>
        <p:pic>
          <p:nvPicPr>
            <p:cNvPr id="197" name="Picture 14">
              <a:extLst>
                <a:ext uri="{FF2B5EF4-FFF2-40B4-BE49-F238E27FC236}">
                  <a16:creationId xmlns:a16="http://schemas.microsoft.com/office/drawing/2014/main" id="{A3BE7B91-C69C-40D8-B09A-9BDEB979D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444" y="3967387"/>
              <a:ext cx="996726" cy="996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8" name="Organigramme : Connecteur 19">
              <a:extLst>
                <a:ext uri="{FF2B5EF4-FFF2-40B4-BE49-F238E27FC236}">
                  <a16:creationId xmlns:a16="http://schemas.microsoft.com/office/drawing/2014/main" id="{5B5D8240-BE5B-47C2-A726-A668D4EF75A1}"/>
                </a:ext>
              </a:extLst>
            </p:cNvPr>
            <p:cNvSpPr/>
            <p:nvPr/>
          </p:nvSpPr>
          <p:spPr>
            <a:xfrm>
              <a:off x="5356920" y="3853291"/>
              <a:ext cx="1223962" cy="1223963"/>
            </a:xfrm>
            <a:prstGeom prst="flowChartConnector">
              <a:avLst/>
            </a:prstGeom>
            <a:noFill/>
            <a:ln w="28575">
              <a:solidFill>
                <a:srgbClr val="C2CB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 dirty="0"/>
            </a:p>
          </p:txBody>
        </p:sp>
      </p:grpSp>
      <p:sp>
        <p:nvSpPr>
          <p:cNvPr id="199" name="Organigramme : Connecteur 19">
            <a:extLst>
              <a:ext uri="{FF2B5EF4-FFF2-40B4-BE49-F238E27FC236}">
                <a16:creationId xmlns:a16="http://schemas.microsoft.com/office/drawing/2014/main" id="{E939E91B-B119-40CC-A511-74F9F5BFBAD2}"/>
              </a:ext>
            </a:extLst>
          </p:cNvPr>
          <p:cNvSpPr/>
          <p:nvPr/>
        </p:nvSpPr>
        <p:spPr>
          <a:xfrm>
            <a:off x="2074264" y="3848140"/>
            <a:ext cx="900000" cy="900000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2C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201" name="Organigramme : Connecteur 19">
            <a:extLst>
              <a:ext uri="{FF2B5EF4-FFF2-40B4-BE49-F238E27FC236}">
                <a16:creationId xmlns:a16="http://schemas.microsoft.com/office/drawing/2014/main" id="{9FF7F4C7-4234-49B2-B20B-7E010D760358}"/>
              </a:ext>
            </a:extLst>
          </p:cNvPr>
          <p:cNvSpPr/>
          <p:nvPr/>
        </p:nvSpPr>
        <p:spPr>
          <a:xfrm>
            <a:off x="2793355" y="5307327"/>
            <a:ext cx="900000" cy="900000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2C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631DF2A-BA72-4D14-AC8F-5E286499C907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Introduction to halocarbons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C6B0A-E00E-432D-92CD-C1AE2393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86A16-0931-40E6-B6FD-E5C6EFFF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206BC-C2C3-4EF5-BF06-9B8226F2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2</a:t>
            </a:fld>
            <a:r>
              <a:rPr lang="fr-BE"/>
              <a:t>/11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6989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F486267-A41C-4C4E-8ADB-C06A021002C3}"/>
              </a:ext>
            </a:extLst>
          </p:cNvPr>
          <p:cNvSpPr txBox="1">
            <a:spLocks/>
          </p:cNvSpPr>
          <p:nvPr/>
        </p:nvSpPr>
        <p:spPr>
          <a:xfrm>
            <a:off x="844550" y="1276350"/>
            <a:ext cx="7283450" cy="5048249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1" charset="-128"/>
                <a:cs typeface="ヒラギノ角ゴ Pro W3" pitchFamily="-10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Monitoring of atmospheric concentrations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situ 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measurements: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AGAGE</a:t>
            </a:r>
          </a:p>
          <a:p>
            <a:pPr algn="l"/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Remote sensing measurements: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2" indent="-342900" algn="l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ground</a:t>
            </a:r>
          </a:p>
          <a:p>
            <a:pPr lvl="2" indent="-342900" algn="l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space</a:t>
            </a:r>
          </a:p>
          <a:p>
            <a:pPr marL="1085850" lvl="2" indent="-285750" algn="l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limb</a:t>
            </a:r>
          </a:p>
          <a:p>
            <a:pPr marL="1085850" lvl="2" indent="-285750" algn="l">
              <a:buFont typeface="Wingdings" panose="05000000000000000000" pitchFamily="2" charset="2"/>
              <a:buChar char="à"/>
            </a:pP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nadir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indent="-342900" algn="l">
              <a:buFontTx/>
              <a:buChar char="-"/>
            </a:pP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0D6AE-63F5-45F6-B9C4-C02F69A65547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Introduction to halocarbons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360186-A01B-4828-968B-C5A11F856C59}"/>
              </a:ext>
            </a:extLst>
          </p:cNvPr>
          <p:cNvGrpSpPr/>
          <p:nvPr/>
        </p:nvGrpSpPr>
        <p:grpSpPr>
          <a:xfrm>
            <a:off x="1610818" y="2187033"/>
            <a:ext cx="8970359" cy="2017263"/>
            <a:chOff x="42758" y="2154342"/>
            <a:chExt cx="8970359" cy="20172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B6A0C6-3CEF-437F-8D48-36D5306BF131}"/>
                </a:ext>
              </a:extLst>
            </p:cNvPr>
            <p:cNvGrpSpPr/>
            <p:nvPr/>
          </p:nvGrpSpPr>
          <p:grpSpPr>
            <a:xfrm>
              <a:off x="42758" y="2154342"/>
              <a:ext cx="6748474" cy="2017263"/>
              <a:chOff x="42758" y="2154342"/>
              <a:chExt cx="6748474" cy="201726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0B096D2-1D21-453B-93B0-8E37BDDEEF0D}"/>
                  </a:ext>
                </a:extLst>
              </p:cNvPr>
              <p:cNvGrpSpPr/>
              <p:nvPr/>
            </p:nvGrpSpPr>
            <p:grpSpPr>
              <a:xfrm>
                <a:off x="42758" y="2175828"/>
                <a:ext cx="4476249" cy="1995777"/>
                <a:chOff x="42758" y="2175828"/>
                <a:chExt cx="4476249" cy="1995777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ADBF6B8-53C6-4730-ABC7-E5143BA500EA}"/>
                    </a:ext>
                  </a:extLst>
                </p:cNvPr>
                <p:cNvGrpSpPr/>
                <p:nvPr/>
              </p:nvGrpSpPr>
              <p:grpSpPr>
                <a:xfrm>
                  <a:off x="42758" y="2175828"/>
                  <a:ext cx="2223547" cy="1988925"/>
                  <a:chOff x="42758" y="2175828"/>
                  <a:chExt cx="2223547" cy="1988925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3F397E93-266E-49E0-B3F3-6CA5F008AEC4}"/>
                      </a:ext>
                    </a:extLst>
                  </p:cNvPr>
                  <p:cNvGrpSpPr/>
                  <p:nvPr/>
                </p:nvGrpSpPr>
                <p:grpSpPr>
                  <a:xfrm>
                    <a:off x="42758" y="2348880"/>
                    <a:ext cx="2223547" cy="1815873"/>
                    <a:chOff x="42758" y="3356237"/>
                    <a:chExt cx="2223547" cy="1815873"/>
                  </a:xfrm>
                </p:grpSpPr>
                <p:pic>
                  <p:nvPicPr>
                    <p:cNvPr id="34" name="Picture 33">
                      <a:extLst>
                        <a:ext uri="{FF2B5EF4-FFF2-40B4-BE49-F238E27FC236}">
                          <a16:creationId xmlns:a16="http://schemas.microsoft.com/office/drawing/2014/main" id="{30A57818-2B42-403A-BC01-0076616DDB0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42758" y="3356237"/>
                      <a:ext cx="2223547" cy="1815873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46CDDF89-E600-4299-9200-E8E52DF031A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15616" y="3645024"/>
                      <a:ext cx="0" cy="1263016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91549A99-87BC-466F-89CB-B24A3BD010EE}"/>
                      </a:ext>
                    </a:extLst>
                  </p:cNvPr>
                  <p:cNvSpPr txBox="1"/>
                  <p:nvPr/>
                </p:nvSpPr>
                <p:spPr>
                  <a:xfrm>
                    <a:off x="904757" y="2175828"/>
                    <a:ext cx="82245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CFC-11</a:t>
                    </a: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4F9CC82-64D1-44B0-A567-7238B4C54D9D}"/>
                    </a:ext>
                  </a:extLst>
                </p:cNvPr>
                <p:cNvGrpSpPr/>
                <p:nvPr/>
              </p:nvGrpSpPr>
              <p:grpSpPr>
                <a:xfrm>
                  <a:off x="2319297" y="2175828"/>
                  <a:ext cx="2199710" cy="1995777"/>
                  <a:chOff x="2319297" y="2175828"/>
                  <a:chExt cx="2199710" cy="1995777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B0232B63-57DB-4B6E-862E-4437E82E4D71}"/>
                      </a:ext>
                    </a:extLst>
                  </p:cNvPr>
                  <p:cNvGrpSpPr/>
                  <p:nvPr/>
                </p:nvGrpSpPr>
                <p:grpSpPr>
                  <a:xfrm>
                    <a:off x="2319297" y="2338038"/>
                    <a:ext cx="2199710" cy="1833567"/>
                    <a:chOff x="2305740" y="3107601"/>
                    <a:chExt cx="2199710" cy="1833567"/>
                  </a:xfrm>
                </p:grpSpPr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622E7812-A200-4F16-B202-1A3FACFF44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305740" y="3107601"/>
                      <a:ext cx="2199710" cy="1833567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8345B44C-7CD5-40AE-94C0-DD37FED8C1C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71837" y="3457681"/>
                      <a:ext cx="0" cy="118872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  <a:prstDash val="lg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4CC0956-825F-4AE2-8277-8CB138332A7D}"/>
                      </a:ext>
                    </a:extLst>
                  </p:cNvPr>
                  <p:cNvSpPr txBox="1"/>
                  <p:nvPr/>
                </p:nvSpPr>
                <p:spPr>
                  <a:xfrm>
                    <a:off x="3128305" y="2175828"/>
                    <a:ext cx="84126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CFC-12</a:t>
                    </a:r>
                  </a:p>
                </p:txBody>
              </p:sp>
            </p:grp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4C9772F-C5F1-4C7E-8DD4-8C903F454B7F}"/>
                  </a:ext>
                </a:extLst>
              </p:cNvPr>
              <p:cNvGrpSpPr/>
              <p:nvPr/>
            </p:nvGrpSpPr>
            <p:grpSpPr>
              <a:xfrm>
                <a:off x="4618999" y="2154342"/>
                <a:ext cx="2172233" cy="1991579"/>
                <a:chOff x="4618999" y="2154342"/>
                <a:chExt cx="2172233" cy="1991579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1398AA2-7593-49CD-9EC0-14DF2A1E72D1}"/>
                    </a:ext>
                  </a:extLst>
                </p:cNvPr>
                <p:cNvSpPr txBox="1"/>
                <p:nvPr/>
              </p:nvSpPr>
              <p:spPr>
                <a:xfrm>
                  <a:off x="5369966" y="2154342"/>
                  <a:ext cx="96589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HCFC-22</a:t>
                  </a: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BC79299A-1D3B-49B0-A175-131C087B3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18999" y="2400050"/>
                  <a:ext cx="2172233" cy="17458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505211-DA2B-4F80-8DCB-A817A68B9F87}"/>
                </a:ext>
              </a:extLst>
            </p:cNvPr>
            <p:cNvGrpSpPr/>
            <p:nvPr/>
          </p:nvGrpSpPr>
          <p:grpSpPr>
            <a:xfrm>
              <a:off x="6838231" y="2154342"/>
              <a:ext cx="2174886" cy="1969921"/>
              <a:chOff x="6838231" y="2154342"/>
              <a:chExt cx="2174886" cy="196992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C3C703C-7465-4A79-9A97-7FDC58C60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8231" y="2383282"/>
                <a:ext cx="2174886" cy="174098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805296-5C16-4925-8A56-D322EC78C013}"/>
                  </a:ext>
                </a:extLst>
              </p:cNvPr>
              <p:cNvSpPr txBox="1"/>
              <p:nvPr/>
            </p:nvSpPr>
            <p:spPr>
              <a:xfrm>
                <a:off x="7585280" y="2154342"/>
                <a:ext cx="11196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HFC-134a</a:t>
                </a:r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415E2A1-CF10-4560-AE8B-9EDBBADFC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346"/>
          <a:stretch/>
        </p:blipFill>
        <p:spPr>
          <a:xfrm>
            <a:off x="7711040" y="4279587"/>
            <a:ext cx="2533066" cy="1816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5A39DE-0D1A-4297-877C-31CBF65A19E3}"/>
              </a:ext>
            </a:extLst>
          </p:cNvPr>
          <p:cNvSpPr txBox="1"/>
          <p:nvPr/>
        </p:nvSpPr>
        <p:spPr>
          <a:xfrm>
            <a:off x="8406291" y="6048573"/>
            <a:ext cx="1159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nadir 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FEBCA-6006-43B2-B635-01C39BC3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DB1F1-FDDA-46EE-B030-2E408743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579D4F-4804-4FFD-A99E-EB642E01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3</a:t>
            </a:fld>
            <a:r>
              <a:rPr lang="fr-BE"/>
              <a:t>/11</a:t>
            </a:r>
            <a:endParaRPr lang="fr-BE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3C620E4-02A6-4198-A7CF-0DA27B95CF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7540"/>
          <a:stretch/>
        </p:blipFill>
        <p:spPr>
          <a:xfrm>
            <a:off x="510476" y="1074371"/>
            <a:ext cx="6413343" cy="5320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F9F20B-2470-4EA8-8D23-F8FD30B980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b="36733"/>
          <a:stretch/>
        </p:blipFill>
        <p:spPr>
          <a:xfrm>
            <a:off x="5350652" y="1074373"/>
            <a:ext cx="6330872" cy="5320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43F1A1-1F08-41A2-B104-C78FD03854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4013"/>
          <a:stretch/>
        </p:blipFill>
        <p:spPr>
          <a:xfrm>
            <a:off x="2746666" y="1074372"/>
            <a:ext cx="7152630" cy="53209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55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EB75C481-A282-48FD-B864-48742B07EB07}"/>
              </a:ext>
            </a:extLst>
          </p:cNvPr>
          <p:cNvSpPr txBox="1">
            <a:spLocks/>
          </p:cNvSpPr>
          <p:nvPr/>
        </p:nvSpPr>
        <p:spPr>
          <a:xfrm>
            <a:off x="850006" y="1283627"/>
            <a:ext cx="10004552" cy="452596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1" charset="-128"/>
                <a:cs typeface="ヒラギノ角ゴ Pro W3" pitchFamily="-10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09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 nadir-pointing IR satellite sounders contribute to monitoring atmospheric concentrations of halocarbons ?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algn="just"/>
            <a:endParaRPr lang="en-US" sz="2000" dirty="0">
              <a:solidFill>
                <a:srgbClr val="0369B3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6B5625C1-48EB-4CA0-91F8-303D75FF1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17" y="3585806"/>
            <a:ext cx="2127609" cy="152646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8D522B-BDC1-4A92-851F-46D8DC812D08}"/>
              </a:ext>
            </a:extLst>
          </p:cNvPr>
          <p:cNvCxnSpPr/>
          <p:nvPr/>
        </p:nvCxnSpPr>
        <p:spPr>
          <a:xfrm flipV="1">
            <a:off x="3735349" y="3364428"/>
            <a:ext cx="1526875" cy="797135"/>
          </a:xfrm>
          <a:prstGeom prst="straightConnector1">
            <a:avLst/>
          </a:prstGeom>
          <a:ln w="28575">
            <a:solidFill>
              <a:srgbClr val="0369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6A4106A-85E9-4458-97CA-BB8413DB8D55}"/>
              </a:ext>
            </a:extLst>
          </p:cNvPr>
          <p:cNvSpPr/>
          <p:nvPr/>
        </p:nvSpPr>
        <p:spPr>
          <a:xfrm>
            <a:off x="5217250" y="3170880"/>
            <a:ext cx="3822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Detection of their spectral signatures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AB1B0B-1484-4CF9-82C9-62FD0C445B90}"/>
              </a:ext>
            </a:extLst>
          </p:cNvPr>
          <p:cNvCxnSpPr>
            <a:cxnSpLocks/>
          </p:cNvCxnSpPr>
          <p:nvPr/>
        </p:nvCxnSpPr>
        <p:spPr>
          <a:xfrm>
            <a:off x="3735349" y="4153774"/>
            <a:ext cx="1526875" cy="797135"/>
          </a:xfrm>
          <a:prstGeom prst="straightConnector1">
            <a:avLst/>
          </a:prstGeom>
          <a:ln w="28575">
            <a:solidFill>
              <a:srgbClr val="0369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77F94D7-B59D-4397-BE05-6C23C408F0E8}"/>
              </a:ext>
            </a:extLst>
          </p:cNvPr>
          <p:cNvSpPr/>
          <p:nvPr/>
        </p:nvSpPr>
        <p:spPr>
          <a:xfrm>
            <a:off x="5226066" y="4742941"/>
            <a:ext cx="672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69B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Retrieval of the time evolution of their concentration</a:t>
            </a:r>
            <a:endParaRPr lang="fr-BE" dirty="0">
              <a:solidFill>
                <a:srgbClr val="0369B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3B31E-7D4F-485D-823E-2D28B58407D4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Purpose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26565-699F-4224-BD18-BB6E1517F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45E8F-EB79-4C74-B66D-B7DAAD44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7AC9D5-C2F3-4DA9-B1E8-CE45062DB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4</a:t>
            </a:fld>
            <a:r>
              <a:rPr lang="fr-BE"/>
              <a:t>/11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233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CA780314-9B67-4AC6-ABB3-06C714A82D23}"/>
              </a:ext>
            </a:extLst>
          </p:cNvPr>
          <p:cNvSpPr txBox="1"/>
          <p:nvPr/>
        </p:nvSpPr>
        <p:spPr>
          <a:xfrm>
            <a:off x="850006" y="1286251"/>
            <a:ext cx="10004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Whitening transformation</a:t>
            </a:r>
          </a:p>
          <a:p>
            <a:pPr algn="just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Whitening a spectrum produces another spectrum in which most of the background signal is removed and all spectral aberrations are exposed.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133A4C-2B96-491D-A44F-24EB2CA5769A}"/>
              </a:ext>
            </a:extLst>
          </p:cNvPr>
          <p:cNvGrpSpPr/>
          <p:nvPr/>
        </p:nvGrpSpPr>
        <p:grpSpPr>
          <a:xfrm>
            <a:off x="850006" y="2481127"/>
            <a:ext cx="4383019" cy="1260549"/>
            <a:chOff x="7772399" y="1860374"/>
            <a:chExt cx="4383019" cy="12605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407B428-76AB-4AA5-B70F-59627FCE3C4E}"/>
                    </a:ext>
                  </a:extLst>
                </p:cNvPr>
                <p:cNvSpPr/>
                <p:nvPr/>
              </p:nvSpPr>
              <p:spPr>
                <a:xfrm>
                  <a:off x="8576754" y="2164689"/>
                  <a:ext cx="1831784" cy="5009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1" i="0" dirty="0" smtClean="0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  <m:r>
                          <a:rPr lang="en-US" b="1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  <m:sup>
                            <m:r>
                              <a:rPr lang="en-GB" b="1" i="0" smtClean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GB" b="1" i="0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sup>
                        </m:s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dirty="0"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1" i="0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1" i="0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407B428-76AB-4AA5-B70F-59627FCE3C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6754" y="2164689"/>
                  <a:ext cx="1831784" cy="50090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2028A8-2B56-4922-A6B0-8F389A21A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6754" y="2653640"/>
              <a:ext cx="124894" cy="23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D224D0-8BDA-4492-AE65-85BA2D42973F}"/>
                </a:ext>
              </a:extLst>
            </p:cNvPr>
            <p:cNvSpPr txBox="1"/>
            <p:nvPr/>
          </p:nvSpPr>
          <p:spPr>
            <a:xfrm>
              <a:off x="7830800" y="2838627"/>
              <a:ext cx="16168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whitened spectrum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7CCC9E-01D4-4015-ACAB-CC250D85B6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9218" y="2633966"/>
              <a:ext cx="54274" cy="2619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B97809-0E55-44E9-987C-DF193F62D9EF}"/>
                </a:ext>
              </a:extLst>
            </p:cNvPr>
            <p:cNvSpPr txBox="1"/>
            <p:nvPr/>
          </p:nvSpPr>
          <p:spPr>
            <a:xfrm>
              <a:off x="9653115" y="2843924"/>
              <a:ext cx="105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spectrum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16B7C16-DA50-4659-AA51-C67ADB352C52}"/>
                </a:ext>
              </a:extLst>
            </p:cNvPr>
            <p:cNvCxnSpPr>
              <a:cxnSpLocks/>
            </p:cNvCxnSpPr>
            <p:nvPr/>
          </p:nvCxnSpPr>
          <p:spPr>
            <a:xfrm>
              <a:off x="9069363" y="2095896"/>
              <a:ext cx="102962" cy="259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D4C3E0-FEF9-4FA7-8A62-082291D38DCA}"/>
                </a:ext>
              </a:extLst>
            </p:cNvPr>
            <p:cNvSpPr txBox="1"/>
            <p:nvPr/>
          </p:nvSpPr>
          <p:spPr>
            <a:xfrm>
              <a:off x="8181125" y="1860374"/>
              <a:ext cx="19499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covariance matrix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739E924-4538-4100-B0CD-2A79A29BB6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2962" y="2119766"/>
              <a:ext cx="130441" cy="2353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9C540-BBC1-4D25-A02F-9FC0A301BD43}"/>
                </a:ext>
              </a:extLst>
            </p:cNvPr>
            <p:cNvSpPr txBox="1"/>
            <p:nvPr/>
          </p:nvSpPr>
          <p:spPr>
            <a:xfrm>
              <a:off x="10161147" y="1867975"/>
              <a:ext cx="1994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reference mean spectrum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F2F756-0AA0-4A59-8227-714F7A148620}"/>
                </a:ext>
              </a:extLst>
            </p:cNvPr>
            <p:cNvSpPr/>
            <p:nvPr/>
          </p:nvSpPr>
          <p:spPr>
            <a:xfrm>
              <a:off x="7772399" y="1860374"/>
              <a:ext cx="4250173" cy="12605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D93978-4DD4-48A5-9566-E081DE4BF1B5}"/>
              </a:ext>
            </a:extLst>
          </p:cNvPr>
          <p:cNvGrpSpPr/>
          <p:nvPr/>
        </p:nvGrpSpPr>
        <p:grpSpPr>
          <a:xfrm>
            <a:off x="804716" y="3998839"/>
            <a:ext cx="10582563" cy="2233452"/>
            <a:chOff x="456906" y="3494075"/>
            <a:chExt cx="10582563" cy="223345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612A109-6B89-470D-9D8B-522A22ABC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06" y="3494075"/>
              <a:ext cx="4675642" cy="216103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3B9A4B2-C22A-4EB1-954A-681171C1A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827" y="3566491"/>
              <a:ext cx="4675642" cy="2161036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623B1D2-6234-4C62-ADCC-AD96636447B7}"/>
                </a:ext>
              </a:extLst>
            </p:cNvPr>
            <p:cNvCxnSpPr/>
            <p:nvPr/>
          </p:nvCxnSpPr>
          <p:spPr>
            <a:xfrm>
              <a:off x="5276850" y="4507905"/>
              <a:ext cx="10142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37F7EC-CCF9-4FAF-8174-059EF790ED72}"/>
                </a:ext>
              </a:extLst>
            </p:cNvPr>
            <p:cNvSpPr txBox="1"/>
            <p:nvPr/>
          </p:nvSpPr>
          <p:spPr>
            <a:xfrm>
              <a:off x="5366452" y="4230906"/>
              <a:ext cx="16168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whitening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0BBCB26-5FC6-4317-B8DC-CACD9F231EDF}"/>
                </a:ext>
              </a:extLst>
            </p:cNvPr>
            <p:cNvSpPr txBox="1"/>
            <p:nvPr/>
          </p:nvSpPr>
          <p:spPr>
            <a:xfrm>
              <a:off x="1632672" y="3988590"/>
              <a:ext cx="72346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100" b="1" dirty="0">
                  <a:solidFill>
                    <a:srgbClr val="005EA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H₂O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B93AE6E-1EDB-4707-A8AD-257D374A278B}"/>
                </a:ext>
              </a:extLst>
            </p:cNvPr>
            <p:cNvSpPr txBox="1"/>
            <p:nvPr/>
          </p:nvSpPr>
          <p:spPr>
            <a:xfrm>
              <a:off x="2344444" y="3823752"/>
              <a:ext cx="8708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100" b="1" dirty="0">
                  <a:solidFill>
                    <a:srgbClr val="9D8D1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CO₂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6DBE7A3-61C1-4139-A45F-A03840E3FA6A}"/>
                </a:ext>
              </a:extLst>
            </p:cNvPr>
            <p:cNvSpPr txBox="1"/>
            <p:nvPr/>
          </p:nvSpPr>
          <p:spPr>
            <a:xfrm>
              <a:off x="2794727" y="4415038"/>
              <a:ext cx="958715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1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O₃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25E2801-2E61-4094-8D20-14172CDE7AF7}"/>
                </a:ext>
              </a:extLst>
            </p:cNvPr>
            <p:cNvSpPr txBox="1"/>
            <p:nvPr/>
          </p:nvSpPr>
          <p:spPr>
            <a:xfrm>
              <a:off x="3576960" y="4246295"/>
              <a:ext cx="122806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100" b="1" dirty="0">
                  <a:solidFill>
                    <a:srgbClr val="005EA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H₂O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AD9809-A313-4F7B-963F-7F2F258536B3}"/>
                </a:ext>
              </a:extLst>
            </p:cNvPr>
            <p:cNvSpPr txBox="1"/>
            <p:nvPr/>
          </p:nvSpPr>
          <p:spPr>
            <a:xfrm>
              <a:off x="4318531" y="4727720"/>
              <a:ext cx="134039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100" b="1" dirty="0">
                  <a:solidFill>
                    <a:srgbClr val="EE80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CH₄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01F399-662A-417D-9F30-62B5E77DC7CD}"/>
                </a:ext>
              </a:extLst>
            </p:cNvPr>
            <p:cNvSpPr txBox="1"/>
            <p:nvPr/>
          </p:nvSpPr>
          <p:spPr>
            <a:xfrm>
              <a:off x="4525424" y="3715882"/>
              <a:ext cx="122806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100" b="1" dirty="0">
                  <a:solidFill>
                    <a:srgbClr val="629D1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N₂O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86D7D78-D6AA-4029-989A-F1B8EC3600BE}"/>
                </a:ext>
              </a:extLst>
            </p:cNvPr>
            <p:cNvSpPr txBox="1"/>
            <p:nvPr/>
          </p:nvSpPr>
          <p:spPr>
            <a:xfrm>
              <a:off x="854214" y="4206399"/>
              <a:ext cx="8708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BE" sz="1100" b="1" dirty="0">
                  <a:solidFill>
                    <a:srgbClr val="9D8D1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CO₂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6FA412-4179-4879-B7FE-89E628878C30}"/>
              </a:ext>
            </a:extLst>
          </p:cNvPr>
          <p:cNvGrpSpPr/>
          <p:nvPr/>
        </p:nvGrpSpPr>
        <p:grpSpPr>
          <a:xfrm>
            <a:off x="5378486" y="2484320"/>
            <a:ext cx="2642528" cy="1270037"/>
            <a:chOff x="609710" y="4281896"/>
            <a:chExt cx="2642528" cy="12700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3DCA0F2-BD27-4AF2-9515-A227F01C677F}"/>
                    </a:ext>
                  </a:extLst>
                </p:cNvPr>
                <p:cNvSpPr txBox="1"/>
                <p:nvPr/>
              </p:nvSpPr>
              <p:spPr>
                <a:xfrm>
                  <a:off x="903210" y="4952803"/>
                  <a:ext cx="2099869" cy="4391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400" b="0" i="0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GB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n-GB" sz="14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GB" sz="1400" b="0" i="0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GB" sz="14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en-GB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 b="0" i="0" smtClean="0"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 b="0" i="0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sub>
                                    </m:sSub>
                                    <m:r>
                                      <a:rPr lang="en-GB" sz="14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GB" sz="1400" b="0" i="1" smtClean="0">
                                            <a:solidFill>
                                              <a:srgbClr val="4472C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 b="0" i="0" smtClean="0">
                                            <a:solidFill>
                                              <a:srgbClr val="4472C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e>
                                    </m:acc>
                                  </m:e>
                                </m:d>
                                <m:sSup>
                                  <m:sSupPr>
                                    <m:ctrlPr>
                                      <a:rPr lang="en-GB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 i="0">
                                                <a:latin typeface="Cambria Math" panose="02040503050406030204" pitchFamily="18" charset="0"/>
                                              </a:rPr>
                                              <m:t>y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 i="0">
                                                <a:latin typeface="Cambria Math" panose="02040503050406030204" pitchFamily="18" charset="0"/>
                                              </a:rPr>
                                              <m:t>n</m:t>
                                            </m:r>
                                          </m:sub>
                                        </m:sSub>
                                        <m:r>
                                          <a:rPr lang="en-GB" sz="1400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GB" sz="1400" i="1" smtClean="0">
                                                <a:solidFill>
                                                  <a:srgbClr val="4472C4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 i="0">
                                                <a:solidFill>
                                                  <a:srgbClr val="4472C4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y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GB" sz="1400" b="0" i="0" smtClean="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GB" sz="1400" b="0" i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3DCA0F2-BD27-4AF2-9515-A227F01C67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210" y="4952803"/>
                  <a:ext cx="2099869" cy="43915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1D40B4A-14A4-4C2F-A466-0EAC8F95C041}"/>
                    </a:ext>
                  </a:extLst>
                </p:cNvPr>
                <p:cNvSpPr txBox="1"/>
                <p:nvPr/>
              </p:nvSpPr>
              <p:spPr>
                <a:xfrm>
                  <a:off x="903210" y="4424334"/>
                  <a:ext cx="952056" cy="4391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sz="1400" i="1" smtClean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sz="1400" i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</m:acc>
                        <m:r>
                          <a:rPr lang="en-GB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n-GB" sz="14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GB" sz="1400" b="0" i="0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GB" sz="14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 i="0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400" i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sz="1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1D40B4A-14A4-4C2F-A466-0EAC8F95C0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210" y="4424334"/>
                  <a:ext cx="952056" cy="43915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BF0B9A-7060-40E1-906A-1EB90F1F9DF3}"/>
                </a:ext>
              </a:extLst>
            </p:cNvPr>
            <p:cNvSpPr/>
            <p:nvPr/>
          </p:nvSpPr>
          <p:spPr>
            <a:xfrm>
              <a:off x="609710" y="4281896"/>
              <a:ext cx="2642528" cy="127003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1F881DC-F0D5-4CAB-A31F-F0AB10697F00}"/>
              </a:ext>
            </a:extLst>
          </p:cNvPr>
          <p:cNvCxnSpPr>
            <a:cxnSpLocks/>
          </p:cNvCxnSpPr>
          <p:nvPr/>
        </p:nvCxnSpPr>
        <p:spPr>
          <a:xfrm>
            <a:off x="8029314" y="2830382"/>
            <a:ext cx="4785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74589F4-90EE-4F7E-9F60-9AD74EC88C59}"/>
              </a:ext>
            </a:extLst>
          </p:cNvPr>
          <p:cNvSpPr txBox="1"/>
          <p:nvPr/>
        </p:nvSpPr>
        <p:spPr>
          <a:xfrm>
            <a:off x="8459308" y="2678173"/>
            <a:ext cx="3146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Background conditions:</a:t>
            </a:r>
          </a:p>
          <a:p>
            <a:pPr marL="171450" indent="-171450">
              <a:buFontTx/>
              <a:buChar char="-"/>
            </a:pP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  <a:p>
            <a:pPr marL="171450" indent="-171450">
              <a:buFontTx/>
              <a:buChar char="-"/>
            </a:pP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ϵ</a:t>
            </a:r>
          </a:p>
          <a:p>
            <a:pPr marL="171450" indent="-171450">
              <a:buFontTx/>
              <a:buChar char="-"/>
            </a:pP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fr-BE" sz="1400" baseline="-25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O, CO</a:t>
            </a:r>
            <a:r>
              <a:rPr lang="fr-BE" sz="1400" baseline="-25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O</a:t>
            </a:r>
            <a:r>
              <a:rPr lang="fr-BE" sz="1400" baseline="-25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</a:t>
            </a:r>
            <a:r>
              <a:rPr lang="fr-BE" sz="1400" baseline="-25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</a:t>
            </a:r>
            <a:r>
              <a:rPr lang="fr-BE" sz="1400" baseline="-25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fr-BE" sz="14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5DAD38-5423-43C2-8EA7-5554BDEDB003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Development of a methodology for the detection of halocarbons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F6E5D1-9458-4B96-95ED-3DA114F2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C012E7C-2053-4D0D-9F67-B1F90B83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4ADBEF-0181-4D54-A9EF-287327FC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5</a:t>
            </a:fld>
            <a:r>
              <a:rPr lang="fr-BE"/>
              <a:t>/11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3363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303B26B-5D38-435B-90DA-7ED35757F6C1}"/>
              </a:ext>
            </a:extLst>
          </p:cNvPr>
          <p:cNvSpPr txBox="1"/>
          <p:nvPr/>
        </p:nvSpPr>
        <p:spPr>
          <a:xfrm>
            <a:off x="716298" y="4882648"/>
            <a:ext cx="467564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Detection of 8 halocarbons:  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CFC-11, CFC-12, and CCl</a:t>
            </a:r>
            <a:r>
              <a:rPr lang="en-GB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: atmospheric abundance </a:t>
            </a:r>
          </a:p>
          <a:p>
            <a:pPr marL="285750" indent="-285750" algn="just">
              <a:buFontTx/>
              <a:buChar char="-"/>
            </a:pP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HCFC-22, </a:t>
            </a:r>
            <a:r>
              <a:rPr lang="en-GB" sz="1400" b="1" dirty="0">
                <a:latin typeface="Cambria" panose="02040503050406030204" pitchFamily="18" charset="0"/>
                <a:ea typeface="Cambria" panose="02040503050406030204" pitchFamily="18" charset="0"/>
              </a:rPr>
              <a:t>HCFC-142b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400" b="1" dirty="0">
                <a:latin typeface="Cambria" panose="02040503050406030204" pitchFamily="18" charset="0"/>
                <a:ea typeface="Cambria" panose="02040503050406030204" pitchFamily="18" charset="0"/>
              </a:rPr>
              <a:t>HFC-134a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, CF</a:t>
            </a:r>
            <a:r>
              <a:rPr lang="en-GB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GB" sz="1400" b="1" dirty="0">
                <a:latin typeface="Cambria" panose="02040503050406030204" pitchFamily="18" charset="0"/>
                <a:ea typeface="Cambria" panose="02040503050406030204" pitchFamily="18" charset="0"/>
              </a:rPr>
              <a:t>SF</a:t>
            </a:r>
            <a:r>
              <a:rPr lang="en-GB" sz="1400" b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: atmospheric abundance </a:t>
            </a:r>
          </a:p>
          <a:p>
            <a:pPr marL="285750" indent="-285750" algn="just">
              <a:buFontTx/>
              <a:buChar char="-"/>
            </a:pPr>
            <a:endParaRPr lang="en-GB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Other detections: CO</a:t>
            </a:r>
            <a:r>
              <a:rPr lang="en-GB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, HNO</a:t>
            </a:r>
            <a:r>
              <a:rPr lang="en-GB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GB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7E4415-0E14-42AE-82F5-39C6F67FB894}"/>
              </a:ext>
            </a:extLst>
          </p:cNvPr>
          <p:cNvSpPr txBox="1"/>
          <p:nvPr/>
        </p:nvSpPr>
        <p:spPr>
          <a:xfrm>
            <a:off x="5876925" y="5706323"/>
            <a:ext cx="5762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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positive (negative) whitened signal indicates a decrease (increase) between 2008 and 2017.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B68B7B-DA11-45F0-A544-021D9EAD7884}"/>
              </a:ext>
            </a:extLst>
          </p:cNvPr>
          <p:cNvGrpSpPr/>
          <p:nvPr/>
        </p:nvGrpSpPr>
        <p:grpSpPr>
          <a:xfrm>
            <a:off x="536652" y="1249574"/>
            <a:ext cx="4992619" cy="1289124"/>
            <a:chOff x="7772399" y="1860374"/>
            <a:chExt cx="4992619" cy="12891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C77E74F-0B0D-4E6F-8F61-53EE06068395}"/>
                    </a:ext>
                  </a:extLst>
                </p:cNvPr>
                <p:cNvSpPr/>
                <p:nvPr/>
              </p:nvSpPr>
              <p:spPr>
                <a:xfrm>
                  <a:off x="8576754" y="2164689"/>
                  <a:ext cx="3061799" cy="5009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1" i="0" dirty="0" smtClean="0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  <m:r>
                          <a:rPr lang="en-US" b="1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  <m:sub>
                                <m:r>
                                  <a:rPr lang="en-GB" b="1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𝟐𝟎𝟎𝟖</m:t>
                                </m:r>
                              </m:sub>
                            </m:sSub>
                          </m:e>
                          <m:sup>
                            <m:r>
                              <a:rPr lang="en-GB" b="1" i="0" smtClean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GB" b="1" i="0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sup>
                        </m:sSup>
                        <m:r>
                          <a:rPr lang="en-US" b="1" i="0" dirty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0" dirty="0" smtClean="0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b>
                            <m:r>
                              <a:rPr lang="en-GB" b="1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𝟐𝟎𝟏𝟕</m:t>
                            </m:r>
                          </m:sub>
                        </m:sSub>
                        <m:r>
                          <a:rPr lang="en-US" b="1" i="0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b="1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1" i="0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𝐲</m:t>
                                </m:r>
                              </m:e>
                            </m:acc>
                          </m:e>
                          <m:sub>
                            <m:r>
                              <a:rPr lang="en-GB" b="1" i="0" dirty="0" smtClean="0">
                                <a:solidFill>
                                  <a:srgbClr val="0369B3"/>
                                </a:solidFill>
                                <a:latin typeface="Cambria Math" panose="02040503050406030204" pitchFamily="18" charset="0"/>
                              </a:rPr>
                              <m:t>𝟐𝟎𝟎𝟖</m:t>
                            </m:r>
                          </m:sub>
                        </m:sSub>
                        <m:r>
                          <a:rPr lang="en-GB" b="1" i="0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C77E74F-0B0D-4E6F-8F61-53EE060683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6754" y="2164689"/>
                  <a:ext cx="3061799" cy="50090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F1FD2AD-91D5-4C3A-8007-F89EFADDE2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654" y="2682215"/>
              <a:ext cx="124894" cy="23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FF280C-56E3-4ABB-AEA7-DD56C644EB84}"/>
                </a:ext>
              </a:extLst>
            </p:cNvPr>
            <p:cNvSpPr txBox="1"/>
            <p:nvPr/>
          </p:nvSpPr>
          <p:spPr>
            <a:xfrm>
              <a:off x="7792700" y="2867202"/>
              <a:ext cx="16168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whitened spectrum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658A307-D5E0-44FF-B60A-14E428A681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09743" y="2662541"/>
              <a:ext cx="54274" cy="2619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89B6929-785F-4FA9-BDC6-EF15D5A82E5F}"/>
                </a:ext>
              </a:extLst>
            </p:cNvPr>
            <p:cNvSpPr txBox="1"/>
            <p:nvPr/>
          </p:nvSpPr>
          <p:spPr>
            <a:xfrm>
              <a:off x="10043640" y="2872499"/>
              <a:ext cx="105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spectrum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1A44E7B-5289-40D2-985C-2DDE2C38EE47}"/>
                </a:ext>
              </a:extLst>
            </p:cNvPr>
            <p:cNvCxnSpPr>
              <a:cxnSpLocks/>
            </p:cNvCxnSpPr>
            <p:nvPr/>
          </p:nvCxnSpPr>
          <p:spPr>
            <a:xfrm>
              <a:off x="9069363" y="2124471"/>
              <a:ext cx="102962" cy="259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259E18F-47D6-4CD9-93F5-83FD8148881D}"/>
                </a:ext>
              </a:extLst>
            </p:cNvPr>
            <p:cNvSpPr txBox="1"/>
            <p:nvPr/>
          </p:nvSpPr>
          <p:spPr>
            <a:xfrm>
              <a:off x="8181125" y="1888949"/>
              <a:ext cx="19499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covariance matrix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4FFF53-734B-445F-BBDA-6BC6177D9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20739" y="2103454"/>
              <a:ext cx="1" cy="276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7FBA4F-F442-46DC-A676-652FFEC58040}"/>
                </a:ext>
              </a:extLst>
            </p:cNvPr>
            <p:cNvSpPr txBox="1"/>
            <p:nvPr/>
          </p:nvSpPr>
          <p:spPr>
            <a:xfrm>
              <a:off x="10770747" y="1896550"/>
              <a:ext cx="1994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reference mean spectrum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AB35B92-A123-44FC-A064-D0880A2B1FE2}"/>
                </a:ext>
              </a:extLst>
            </p:cNvPr>
            <p:cNvSpPr/>
            <p:nvPr/>
          </p:nvSpPr>
          <p:spPr>
            <a:xfrm>
              <a:off x="7772399" y="1860374"/>
              <a:ext cx="4827346" cy="12838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D161008-B419-4639-A9B4-197378E4E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1" y="2622107"/>
            <a:ext cx="4322549" cy="2306663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A3A9B2E-8FB9-464B-8C51-B30BED50DBCF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1195033" y="3083876"/>
            <a:ext cx="1017258" cy="1857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13D10BC-72E6-4B7B-A975-14B6EFABFDAA}"/>
              </a:ext>
            </a:extLst>
          </p:cNvPr>
          <p:cNvSpPr/>
          <p:nvPr/>
        </p:nvSpPr>
        <p:spPr>
          <a:xfrm>
            <a:off x="2212291" y="2853043"/>
            <a:ext cx="23847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BE" sz="1200" b="1" dirty="0">
                <a:latin typeface="Cambria" panose="02040503050406030204" pitchFamily="18" charset="0"/>
                <a:ea typeface="Cambria" panose="02040503050406030204" pitchFamily="18" charset="0"/>
              </a:rPr>
              <a:t>y : </a:t>
            </a:r>
            <a:r>
              <a:rPr lang="fr-BE" sz="1200" dirty="0">
                <a:latin typeface="Cambria" panose="02040503050406030204" pitchFamily="18" charset="0"/>
                <a:ea typeface="Cambria" panose="02040503050406030204" pitchFamily="18" charset="0"/>
              </a:rPr>
              <a:t>octobre </a:t>
            </a:r>
            <a:r>
              <a:rPr lang="fr-BE" sz="1200" u="sng" dirty="0">
                <a:latin typeface="Cambria" panose="02040503050406030204" pitchFamily="18" charset="0"/>
                <a:ea typeface="Cambria" panose="02040503050406030204" pitchFamily="18" charset="0"/>
              </a:rPr>
              <a:t>2017</a:t>
            </a:r>
          </a:p>
          <a:p>
            <a:r>
              <a:rPr lang="fr-BE" sz="1200" dirty="0">
                <a:latin typeface="Cambria" panose="02040503050406030204" pitchFamily="18" charset="0"/>
                <a:ea typeface="Cambria" panose="02040503050406030204" pitchFamily="18" charset="0"/>
              </a:rPr>
              <a:t>(~20 000 </a:t>
            </a:r>
            <a:r>
              <a:rPr lang="fr-BE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clear</a:t>
            </a:r>
            <a:r>
              <a:rPr lang="fr-BE" sz="1200" dirty="0">
                <a:latin typeface="Cambria" panose="02040503050406030204" pitchFamily="18" charset="0"/>
                <a:ea typeface="Cambria" panose="02040503050406030204" pitchFamily="18" charset="0"/>
              </a:rPr>
              <a:t>-sky IASI </a:t>
            </a:r>
            <a:r>
              <a:rPr lang="fr-BE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spectra</a:t>
            </a:r>
            <a:r>
              <a:rPr lang="fr-BE" sz="1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fr-BE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8364AD6-409C-4022-B775-70FF08C9F3C1}"/>
              </a:ext>
            </a:extLst>
          </p:cNvPr>
          <p:cNvCxnSpPr>
            <a:cxnSpLocks/>
          </p:cNvCxnSpPr>
          <p:nvPr/>
        </p:nvCxnSpPr>
        <p:spPr>
          <a:xfrm>
            <a:off x="1195033" y="3374177"/>
            <a:ext cx="848960" cy="2604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555CD2-D7D1-4EE2-8C33-B30E74E0BD67}"/>
                  </a:ext>
                </a:extLst>
              </p:cNvPr>
              <p:cNvSpPr/>
              <p:nvPr/>
            </p:nvSpPr>
            <p:spPr>
              <a:xfrm>
                <a:off x="2043993" y="3396022"/>
                <a:ext cx="2553084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{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2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2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sz="1200" b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</m:oMath>
                </a14:m>
                <a:r>
                  <a:rPr lang="en-GB" sz="12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𝐒</m:t>
                    </m:r>
                  </m:oMath>
                </a14:m>
                <a:r>
                  <a:rPr lang="en-GB" sz="1200" b="1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} </a:t>
                </a:r>
                <a:r>
                  <a:rPr lang="en-GB" sz="1200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GB" sz="1200" u="sng" dirty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2008</a:t>
                </a:r>
              </a:p>
              <a:p>
                <a:r>
                  <a:rPr lang="fr-BE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(~120 000 </a:t>
                </a:r>
                <a:r>
                  <a:rPr lang="fr-BE" sz="1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clear</a:t>
                </a:r>
                <a:r>
                  <a:rPr lang="fr-BE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-sky IASI </a:t>
                </a:r>
                <a:r>
                  <a:rPr lang="fr-BE" sz="1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spectra</a:t>
                </a:r>
                <a:r>
                  <a:rPr lang="fr-BE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fr-BE" sz="1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555CD2-D7D1-4EE2-8C33-B30E74E0B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993" y="3396022"/>
                <a:ext cx="2553084" cy="461665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A5EE880-8E6F-4928-8291-04D02B4D742C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Spectral identification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37E430-3D3D-45C0-A9C7-505B6D19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IASI LATMOS - ULB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F31EA7-FB06-4A35-BD71-7C388720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06/12/2021</a:t>
            </a:r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44965-79C2-41EE-94D1-7FD43760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6</a:t>
            </a:fld>
            <a:r>
              <a:rPr lang="fr-BE"/>
              <a:t>/11</a:t>
            </a:r>
            <a:endParaRPr lang="fr-BE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6B5669D-F15B-4A9E-9EF1-057A0233A63F}"/>
              </a:ext>
            </a:extLst>
          </p:cNvPr>
          <p:cNvCxnSpPr>
            <a:cxnSpLocks/>
          </p:cNvCxnSpPr>
          <p:nvPr/>
        </p:nvCxnSpPr>
        <p:spPr>
          <a:xfrm flipV="1">
            <a:off x="2966935" y="5609402"/>
            <a:ext cx="108000" cy="14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57C1CE-FFFB-4AEF-BC8D-EE2C9912DD25}"/>
              </a:ext>
            </a:extLst>
          </p:cNvPr>
          <p:cNvCxnSpPr>
            <a:cxnSpLocks/>
          </p:cNvCxnSpPr>
          <p:nvPr/>
        </p:nvCxnSpPr>
        <p:spPr>
          <a:xfrm>
            <a:off x="4932895" y="5189466"/>
            <a:ext cx="108000" cy="14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4CB406F9-F460-42E3-B419-67D1CD92F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31" y="1420706"/>
            <a:ext cx="6114300" cy="432512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5BE2CAC-0599-4EA2-8AFC-F4B524524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02" y="1415623"/>
            <a:ext cx="6106729" cy="4329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C04A06-BA9D-444E-9884-4F51DD80BA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923"/>
          <a:stretch/>
        </p:blipFill>
        <p:spPr>
          <a:xfrm>
            <a:off x="2673941" y="1249574"/>
            <a:ext cx="6775783" cy="51793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39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1F20C4A-4493-48D8-9D7C-516472D9B3EC}"/>
              </a:ext>
            </a:extLst>
          </p:cNvPr>
          <p:cNvGrpSpPr/>
          <p:nvPr/>
        </p:nvGrpSpPr>
        <p:grpSpPr>
          <a:xfrm>
            <a:off x="485067" y="1705896"/>
            <a:ext cx="5977103" cy="1283827"/>
            <a:chOff x="1396626" y="1793882"/>
            <a:chExt cx="5977103" cy="13447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2D9B34A-5385-45A0-A37A-1A955080A922}"/>
                </a:ext>
              </a:extLst>
            </p:cNvPr>
            <p:cNvGrpSpPr/>
            <p:nvPr/>
          </p:nvGrpSpPr>
          <p:grpSpPr>
            <a:xfrm>
              <a:off x="1396626" y="1793882"/>
              <a:ext cx="5977103" cy="1241751"/>
              <a:chOff x="147690" y="1790309"/>
              <a:chExt cx="5977103" cy="124175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9692DD04-4364-4FE4-B3AD-A5CB67464500}"/>
                      </a:ext>
                    </a:extLst>
                  </p:cNvPr>
                  <p:cNvSpPr/>
                  <p:nvPr/>
                </p:nvSpPr>
                <p:spPr>
                  <a:xfrm>
                    <a:off x="512393" y="2158999"/>
                    <a:ext cx="5612400" cy="5015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0" dirty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0" dirty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b="1" i="0" dirty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0" dirty="0" smtClean="0"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  <m:sup>
                                      <m:r>
                                        <a:rPr lang="en-GB" b="1" i="0" dirty="0" smtClean="0"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𝐒</m:t>
                                      </m:r>
                                    </m:e>
                                    <m:sup>
                                      <m:r>
                                        <a:rPr lang="en-GB" b="1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b="1" i="0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p>
                                  </m:sSup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1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0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b="1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0" dirty="0"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p>
                              <m:r>
                                <a:rPr lang="en-GB" b="1" i="0" dirty="0">
                                  <a:latin typeface="Cambria Math" panose="02040503050406030204" pitchFamily="18" charset="0"/>
                                </a:rPr>
                                <m:t>𝐓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p>
                              <m:r>
                                <a:rPr lang="en-GB" b="1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b="1" i="0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dirty="0"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b="1" i="0" dirty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1" i="0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</m:acc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464D330C-0FB5-4226-BC2E-77536AF2297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393" y="2158999"/>
                    <a:ext cx="5612400" cy="5015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063"/>
                    </a:stretch>
                  </a:blipFill>
                </p:spPr>
                <p:txBody>
                  <a:bodyPr/>
                  <a:lstStyle/>
                  <a:p>
                    <a:r>
                      <a:rPr lang="fr-B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FC03C830-FCAB-4D89-87BE-C0E7808E74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897" y="2550279"/>
                <a:ext cx="124894" cy="234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9CEB6B-4DD3-44D3-B0A1-5C482FED8CE5}"/>
                  </a:ext>
                </a:extLst>
              </p:cNvPr>
              <p:cNvSpPr txBox="1"/>
              <p:nvPr/>
            </p:nvSpPr>
            <p:spPr>
              <a:xfrm>
                <a:off x="147690" y="2741910"/>
                <a:ext cx="1616802" cy="29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200">
                    <a:latin typeface="Cambria" panose="02040503050406030204" pitchFamily="18" charset="0"/>
                    <a:ea typeface="Cambria" panose="02040503050406030204" pitchFamily="18" charset="0"/>
                  </a:rPr>
                  <a:t>concentration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267F5A8-7127-494F-8DF9-6802FF0C2F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8642" y="2075160"/>
                <a:ext cx="121111" cy="2512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ACEECD2-024E-4314-BC4F-386095568455}"/>
                  </a:ext>
                </a:extLst>
              </p:cNvPr>
              <p:cNvSpPr txBox="1"/>
              <p:nvPr/>
            </p:nvSpPr>
            <p:spPr>
              <a:xfrm>
                <a:off x="1042868" y="1790309"/>
                <a:ext cx="2621979" cy="29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reference concentration (AGAGE)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CC5E1F6-4AB9-4739-9830-847F56A1A8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64492" y="2594631"/>
                <a:ext cx="158164" cy="1903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DFA3C94-F560-4AB1-BFAB-780579249538}"/>
                  </a:ext>
                </a:extLst>
              </p:cNvPr>
              <p:cNvSpPr txBox="1"/>
              <p:nvPr/>
            </p:nvSpPr>
            <p:spPr>
              <a:xfrm>
                <a:off x="1851440" y="2738356"/>
                <a:ext cx="1616802" cy="29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Jacobian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8B65A7-67D7-40E9-99F9-A2A96387B4DB}"/>
                </a:ext>
              </a:extLst>
            </p:cNvPr>
            <p:cNvSpPr/>
            <p:nvPr/>
          </p:nvSpPr>
          <p:spPr>
            <a:xfrm>
              <a:off x="1396626" y="1793882"/>
              <a:ext cx="4161063" cy="134478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460361-FE59-4AA4-AEF2-E443772C56FE}"/>
              </a:ext>
            </a:extLst>
          </p:cNvPr>
          <p:cNvGrpSpPr/>
          <p:nvPr/>
        </p:nvGrpSpPr>
        <p:grpSpPr>
          <a:xfrm>
            <a:off x="7342664" y="1063259"/>
            <a:ext cx="4152492" cy="2389675"/>
            <a:chOff x="1427438" y="3284834"/>
            <a:chExt cx="4506637" cy="282069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AC29687-3BA9-4C72-A051-545B5E6A9499}"/>
                </a:ext>
              </a:extLst>
            </p:cNvPr>
            <p:cNvGrpSpPr/>
            <p:nvPr/>
          </p:nvGrpSpPr>
          <p:grpSpPr>
            <a:xfrm>
              <a:off x="1427438" y="3284834"/>
              <a:ext cx="4506637" cy="2820691"/>
              <a:chOff x="5767968" y="3900539"/>
              <a:chExt cx="5391923" cy="2877318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C16638F-43D8-4289-876D-AC13631B1719}"/>
                  </a:ext>
                </a:extLst>
              </p:cNvPr>
              <p:cNvSpPr/>
              <p:nvPr/>
            </p:nvSpPr>
            <p:spPr>
              <a:xfrm>
                <a:off x="6044607" y="4455860"/>
                <a:ext cx="4991099" cy="50407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C2B6961-3A29-47AD-8EAD-30AC23981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7968" y="3900539"/>
                <a:ext cx="5391923" cy="2877318"/>
              </a:xfrm>
              <a:prstGeom prst="rect">
                <a:avLst/>
              </a:prstGeom>
            </p:spPr>
          </p:pic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C475013-77C8-4224-A3B3-B3F985AFB204}"/>
                </a:ext>
              </a:extLst>
            </p:cNvPr>
            <p:cNvCxnSpPr>
              <a:cxnSpLocks/>
            </p:cNvCxnSpPr>
            <p:nvPr/>
          </p:nvCxnSpPr>
          <p:spPr>
            <a:xfrm>
              <a:off x="3122220" y="4195482"/>
              <a:ext cx="167390" cy="45192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D1DB57E-42A9-4AAC-A699-CD75854D4249}"/>
                </a:ext>
              </a:extLst>
            </p:cNvPr>
            <p:cNvSpPr/>
            <p:nvPr/>
          </p:nvSpPr>
          <p:spPr>
            <a:xfrm>
              <a:off x="2313927" y="4656160"/>
              <a:ext cx="3479031" cy="544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fr-BE" sz="1200" b="1" dirty="0">
                  <a:latin typeface="Cambria" panose="02040503050406030204" pitchFamily="18" charset="0"/>
                  <a:ea typeface="Cambria" panose="02040503050406030204" pitchFamily="18" charset="0"/>
                </a:rPr>
                <a:t>y : </a:t>
              </a:r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2008 </a:t>
              </a:r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 2017 </a:t>
              </a:r>
              <a:r>
                <a:rPr lang="fr-BE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monthly</a:t>
              </a:r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fr-BE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oceanic</a:t>
              </a:r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fr-BE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region</a:t>
              </a:r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fr-BE" sz="1200" u="sng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(~220 000 </a:t>
              </a:r>
              <a:r>
                <a:rPr lang="fr-BE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clear</a:t>
              </a:r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-sky IASI </a:t>
              </a:r>
              <a:r>
                <a:rPr lang="fr-BE" sz="1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spectra</a:t>
              </a:r>
              <a:r>
                <a:rPr lang="fr-BE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fr-BE" sz="1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E338040-B8A8-4C82-AEA0-551A949289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5741" y="4144081"/>
              <a:ext cx="161327" cy="110422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62B9C6B-56BB-4EE9-B69F-FD8183C0C2AB}"/>
                    </a:ext>
                  </a:extLst>
                </p:cNvPr>
                <p:cNvSpPr/>
                <p:nvPr/>
              </p:nvSpPr>
              <p:spPr>
                <a:xfrm>
                  <a:off x="1801912" y="5248305"/>
                  <a:ext cx="3098007" cy="5449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{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2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2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GB" sz="1200" b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acc>
                    </m:oMath>
                  </a14:m>
                  <a:r>
                    <a:rPr lang="en-GB" sz="1200" b="1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1200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</m:oMath>
                  </a14:m>
                  <a:r>
                    <a:rPr lang="en-GB" sz="1200" b="1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} </a:t>
                  </a:r>
                  <a:r>
                    <a:rPr lang="en-GB" sz="1200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:r>
                    <a:rPr lang="fr-BE" sz="1200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2008 </a:t>
                  </a:r>
                  <a:r>
                    <a:rPr lang="fr-BE" sz="1200" dirty="0" err="1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monthly</a:t>
                  </a:r>
                  <a:r>
                    <a:rPr lang="fr-BE" sz="1200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(</a:t>
                  </a:r>
                  <a:r>
                    <a:rPr lang="fr-BE" sz="1200" dirty="0" err="1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oceanic</a:t>
                  </a:r>
                  <a:r>
                    <a:rPr lang="fr-BE" sz="1200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fr-BE" sz="1200" dirty="0" err="1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region</a:t>
                  </a:r>
                  <a:r>
                    <a:rPr lang="fr-BE" sz="1200" dirty="0">
                      <a:solidFill>
                        <a:schemeClr val="accent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</a:p>
                <a:p>
                  <a:r>
                    <a:rPr lang="fr-BE" sz="1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(~220 000 </a:t>
                  </a:r>
                  <a:r>
                    <a:rPr lang="fr-BE" sz="12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clear</a:t>
                  </a:r>
                  <a:r>
                    <a:rPr lang="fr-BE" sz="1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-sky IASI </a:t>
                  </a:r>
                  <a:r>
                    <a:rPr lang="fr-BE" sz="12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spectra</a:t>
                  </a:r>
                  <a:r>
                    <a:rPr lang="fr-BE" sz="1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  <a:endParaRPr lang="fr-BE" sz="1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62B9C6B-56BB-4EE9-B69F-FD8183C0C2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1912" y="5248305"/>
                  <a:ext cx="3098007" cy="544934"/>
                </a:xfrm>
                <a:prstGeom prst="rect">
                  <a:avLst/>
                </a:prstGeom>
                <a:blipFill>
                  <a:blip r:embed="rId6"/>
                  <a:stretch>
                    <a:fillRect b="-7692"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087B373F-5206-4236-8F1C-6AF48A7AA169}"/>
              </a:ext>
            </a:extLst>
          </p:cNvPr>
          <p:cNvSpPr/>
          <p:nvPr/>
        </p:nvSpPr>
        <p:spPr>
          <a:xfrm>
            <a:off x="485067" y="3013651"/>
            <a:ext cx="1364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Cambria" panose="02040503050406030204" pitchFamily="18" charset="0"/>
                <a:ea typeface="Cambria" panose="02040503050406030204" pitchFamily="18" charset="0"/>
              </a:rPr>
              <a:t>Walker et al. (2011)</a:t>
            </a:r>
            <a:endParaRPr lang="fr-BE" sz="1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D8DB6A-C2ED-40AA-8CDC-315029A78970}"/>
              </a:ext>
            </a:extLst>
          </p:cNvPr>
          <p:cNvSpPr txBox="1"/>
          <p:nvPr/>
        </p:nvSpPr>
        <p:spPr>
          <a:xfrm>
            <a:off x="378598" y="3335928"/>
            <a:ext cx="54142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Cambria" panose="02040503050406030204" pitchFamily="18" charset="0"/>
                <a:ea typeface="Cambria" panose="02040503050406030204" pitchFamily="18" charset="0"/>
              </a:rPr>
              <a:t>trends </a:t>
            </a:r>
            <a:r>
              <a:rPr lang="fr-BE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fr-BE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linear</a:t>
            </a:r>
            <a:r>
              <a:rPr lang="fr-BE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BE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regression</a:t>
            </a: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comparison</a:t>
            </a:r>
            <a:r>
              <a:rPr lang="fr-BE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BE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BE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AGAGE: </a:t>
            </a:r>
            <a:r>
              <a:rPr lang="fr-BE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ground-based</a:t>
            </a:r>
            <a:r>
              <a:rPr lang="fr-BE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BE" sz="1400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in situ </a:t>
            </a:r>
            <a:r>
              <a:rPr lang="fr-BE" sz="1400" i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measurements</a:t>
            </a: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lvl="1"/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BE" sz="1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ACE-FTS: limbo satellite </a:t>
            </a:r>
            <a:r>
              <a:rPr lang="fr-BE" sz="1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sounder</a:t>
            </a:r>
            <a:endParaRPr lang="fr-BE" sz="14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91A3B68-9574-4C79-B690-F79F93E74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894" y="5499094"/>
            <a:ext cx="2622305" cy="119012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B20F8DA-93FE-4611-879E-5CA2D855B71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4825" y="3912386"/>
            <a:ext cx="2322233" cy="15466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BF9AFC-D462-41B4-9806-F2C687C5F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54" y="3470604"/>
            <a:ext cx="4918064" cy="291595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72FEFEE-FBC5-4EC8-BAC7-B0B2AEBD91E0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Restitution of atmospheric concentration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8D9CC-C4BA-427C-ADB6-299A67E3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CD91E-48F5-4892-9CB1-F90AAE37E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A5296A-F77A-4913-A695-0BE76F7B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7</a:t>
            </a:fld>
            <a:r>
              <a:rPr lang="fr-BE"/>
              <a:t>/11</a:t>
            </a:r>
            <a:endParaRPr lang="fr-B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3888E3-FB10-4FBD-88A2-C80159F2C160}"/>
              </a:ext>
            </a:extLst>
          </p:cNvPr>
          <p:cNvSpPr txBox="1"/>
          <p:nvPr/>
        </p:nvSpPr>
        <p:spPr>
          <a:xfrm>
            <a:off x="850006" y="1292735"/>
            <a:ext cx="322492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Concentration conversion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C3008D3-3775-4A55-B3EF-3613710E2B79}"/>
              </a:ext>
            </a:extLst>
          </p:cNvPr>
          <p:cNvGrpSpPr/>
          <p:nvPr/>
        </p:nvGrpSpPr>
        <p:grpSpPr>
          <a:xfrm>
            <a:off x="485067" y="1705894"/>
            <a:ext cx="5975373" cy="1283827"/>
            <a:chOff x="1396626" y="1793882"/>
            <a:chExt cx="5975373" cy="134478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5C8E326-3FF7-4AC2-BB8A-1B056460EAC8}"/>
                </a:ext>
              </a:extLst>
            </p:cNvPr>
            <p:cNvSpPr/>
            <p:nvPr/>
          </p:nvSpPr>
          <p:spPr>
            <a:xfrm>
              <a:off x="1396626" y="1793882"/>
              <a:ext cx="5894559" cy="13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36BF2A7-140C-43B7-8E0D-065CA34D45A5}"/>
                </a:ext>
              </a:extLst>
            </p:cNvPr>
            <p:cNvGrpSpPr/>
            <p:nvPr/>
          </p:nvGrpSpPr>
          <p:grpSpPr>
            <a:xfrm>
              <a:off x="1396626" y="1793882"/>
              <a:ext cx="5975373" cy="1241751"/>
              <a:chOff x="147690" y="1790309"/>
              <a:chExt cx="5975373" cy="124175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438AB517-1C20-4C20-824B-3591D3423879}"/>
                      </a:ext>
                    </a:extLst>
                  </p:cNvPr>
                  <p:cNvSpPr/>
                  <p:nvPr/>
                </p:nvSpPr>
                <p:spPr>
                  <a:xfrm>
                    <a:off x="512394" y="2158999"/>
                    <a:ext cx="5610669" cy="50259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1" i="1" dirty="0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GB" b="1" dirty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GB" b="1" i="1" dirty="0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1" i="0" dirty="0" smtClean="0"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  <m:sup>
                                      <m:r>
                                        <a:rPr lang="en-GB" b="1" i="0" dirty="0" smtClean="0">
                                          <a:latin typeface="Cambria Math" panose="02040503050406030204" pitchFamily="18" charset="0"/>
                                        </a:rPr>
                                        <m:t>𝐓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𝐒</m:t>
                                      </m:r>
                                    </m:e>
                                    <m:sub>
                                      <m:r>
                                        <a:rPr lang="en-GB" b="1" i="1" dirty="0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𝟐𝟎𝟎𝟖</m:t>
                                      </m:r>
                                      <m:r>
                                        <a:rPr lang="en-GB" b="1" i="1" dirty="0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GB" b="1" i="1" dirty="0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sub>
                                    <m:sup>
                                      <m:r>
                                        <a:rPr lang="en-GB" b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b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p>
                                  </m:sSubSup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1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0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b="1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0" dirty="0"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  <m:sup>
                              <m:r>
                                <a:rPr lang="en-GB" b="1" i="0" dirty="0">
                                  <a:latin typeface="Cambria Math" panose="02040503050406030204" pitchFamily="18" charset="0"/>
                                </a:rPr>
                                <m:t>𝐓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  <m:sub>
                              <m:r>
                                <a:rPr lang="en-GB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𝟐𝟎𝟎𝟖</m:t>
                              </m:r>
                              <m:r>
                                <a:rPr lang="en-GB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GB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  <m:sup>
                              <m:r>
                                <a:rPr lang="en-GB" b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r>
                            <a:rPr lang="en-US" b="1" i="0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dirty="0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sub>
                              <m:r>
                                <a:rPr lang="en-GB" b="1" i="1" dirty="0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b="1" i="0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b="1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𝟐𝟎𝟎𝟖</m:t>
                              </m:r>
                              <m:r>
                                <a:rPr lang="en-GB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GB" b="1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GB" b="1" i="0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438AB517-1C20-4C20-824B-3591D34238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394" y="2158999"/>
                    <a:ext cx="5610669" cy="50259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512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57ED4838-5206-4ADB-B6F9-BA4E891B94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897" y="2550279"/>
                <a:ext cx="124894" cy="234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27057CD-12AA-46CE-B5DD-D9E6C337B5B0}"/>
                  </a:ext>
                </a:extLst>
              </p:cNvPr>
              <p:cNvSpPr txBox="1"/>
              <p:nvPr/>
            </p:nvSpPr>
            <p:spPr>
              <a:xfrm>
                <a:off x="147690" y="2741910"/>
                <a:ext cx="1616802" cy="29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200">
                    <a:latin typeface="Cambria" panose="02040503050406030204" pitchFamily="18" charset="0"/>
                    <a:ea typeface="Cambria" panose="02040503050406030204" pitchFamily="18" charset="0"/>
                  </a:rPr>
                  <a:t>concentration</a:t>
                </a:r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124BE652-96B2-445A-A1BE-FF860DCF5B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1601" y="2075160"/>
                <a:ext cx="121111" cy="2512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5C7F8F7-CB50-46DC-B64A-491A15DAEF6F}"/>
                  </a:ext>
                </a:extLst>
              </p:cNvPr>
              <p:cNvSpPr txBox="1"/>
              <p:nvPr/>
            </p:nvSpPr>
            <p:spPr>
              <a:xfrm>
                <a:off x="1205827" y="1790309"/>
                <a:ext cx="2621979" cy="29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reference concentration (AGAGE)</a:t>
                </a: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85DF1EED-93B4-47A5-8634-8270F674BC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99469" y="2594631"/>
                <a:ext cx="158164" cy="1903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9B9FC5A-D122-49DB-80B2-11A1B6D78190}"/>
                  </a:ext>
                </a:extLst>
              </p:cNvPr>
              <p:cNvSpPr txBox="1"/>
              <p:nvPr/>
            </p:nvSpPr>
            <p:spPr>
              <a:xfrm>
                <a:off x="2186417" y="2738356"/>
                <a:ext cx="1616802" cy="29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Jacobian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98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E5E3B-8697-497D-A3EE-083E2EC9F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6" y="2480236"/>
            <a:ext cx="3962408" cy="2343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1F2F5F-32AE-4E40-92DA-CA1B2693F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6" y="2480236"/>
            <a:ext cx="3953264" cy="2343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D8629E-31F3-4654-845D-B0DB23656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4" y="2480237"/>
            <a:ext cx="3962408" cy="2343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8DA34C-F72A-4FA0-A515-270F7E2EB9C3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Trends over ten years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BEEB0-058E-4C34-B9FB-F0665229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0C662F0-06CF-4896-A8B7-63BDE647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17A259-D07D-450C-8811-F2AFB7BC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8</a:t>
            </a:fld>
            <a:r>
              <a:rPr lang="fr-BE"/>
              <a:t>/11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40719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EDFB40-A876-40F1-857F-316A8257E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3713166"/>
            <a:ext cx="3959360" cy="2340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8D9826-04C4-4240-9BB6-3BB54036C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" y="1075395"/>
            <a:ext cx="3959360" cy="2340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483301-6CBE-4645-9172-38BC88757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18" y="1075395"/>
            <a:ext cx="3959360" cy="2340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302E95-DCB6-4E2B-B86A-542D7227D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080807"/>
            <a:ext cx="3959360" cy="23408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CD1A9-B906-4E8C-BA90-9E3886278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41" y="3713166"/>
            <a:ext cx="3959360" cy="2340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66FC3-9496-4000-B1A4-C2F75F090D2F}"/>
              </a:ext>
            </a:extLst>
          </p:cNvPr>
          <p:cNvSpPr txBox="1"/>
          <p:nvPr/>
        </p:nvSpPr>
        <p:spPr>
          <a:xfrm>
            <a:off x="5468875" y="2892820"/>
            <a:ext cx="2645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GB" sz="1400" i="1" dirty="0">
                <a:latin typeface="Cambria" panose="02040503050406030204" pitchFamily="18" charset="0"/>
                <a:ea typeface="Cambria" panose="02040503050406030204" pitchFamily="18" charset="0"/>
              </a:rPr>
              <a:t>Interference with HFC-134a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73487E-B44C-4095-8E23-6AD73813A807}"/>
              </a:ext>
            </a:extLst>
          </p:cNvPr>
          <p:cNvSpPr txBox="1"/>
          <p:nvPr/>
        </p:nvSpPr>
        <p:spPr>
          <a:xfrm>
            <a:off x="1475518" y="201996"/>
            <a:ext cx="924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Trends over ten years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B6C85-2F81-4D61-A695-683B2471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IASI LATMOS - ULB </a:t>
            </a:r>
            <a:endParaRPr lang="fr-BE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07F8468-166F-4F2E-B419-85C4B662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06/12/2021</a:t>
            </a:r>
            <a:endParaRPr lang="fr-B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C4D4995-63B6-41F4-A829-16E3A155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6B51-8755-49A1-A3AC-FC2ACAED3CB9}" type="slidenum">
              <a:rPr lang="fr-BE" smtClean="0"/>
              <a:pPr/>
              <a:t>9</a:t>
            </a:fld>
            <a:r>
              <a:rPr lang="fr-BE"/>
              <a:t>/11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134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6342</TotalTime>
  <Words>825</Words>
  <Application>Microsoft Office PowerPoint</Application>
  <PresentationFormat>Widescreen</PresentationFormat>
  <Paragraphs>185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Cambria Math</vt:lpstr>
      <vt:lpstr>Wingdings</vt:lpstr>
      <vt:lpstr>ヒラギノ角ゴ Pro W3</vt:lpstr>
      <vt:lpstr>Office Theme</vt:lpstr>
      <vt:lpstr>Detecting and assessing trends of CFCs and substitutes from IASI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 LONGUEVILLE  Helene</dc:creator>
  <cp:lastModifiedBy>DE LONGUEVILLE  Helene</cp:lastModifiedBy>
  <cp:revision>444</cp:revision>
  <dcterms:created xsi:type="dcterms:W3CDTF">2021-08-24T09:43:59Z</dcterms:created>
  <dcterms:modified xsi:type="dcterms:W3CDTF">2021-12-06T06:46:39Z</dcterms:modified>
</cp:coreProperties>
</file>